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2"/>
  </p:notesMasterIdLst>
  <p:sldIdLst>
    <p:sldId id="256" r:id="rId2"/>
    <p:sldId id="257" r:id="rId3"/>
    <p:sldId id="258" r:id="rId4"/>
    <p:sldId id="259" r:id="rId5"/>
    <p:sldId id="260" r:id="rId6"/>
    <p:sldId id="261" r:id="rId7"/>
    <p:sldId id="335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331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336" r:id="rId35"/>
    <p:sldId id="291" r:id="rId36"/>
    <p:sldId id="292" r:id="rId37"/>
    <p:sldId id="337" r:id="rId38"/>
    <p:sldId id="293" r:id="rId39"/>
    <p:sldId id="294" r:id="rId40"/>
    <p:sldId id="295" r:id="rId41"/>
    <p:sldId id="338" r:id="rId42"/>
    <p:sldId id="296" r:id="rId43"/>
    <p:sldId id="333" r:id="rId44"/>
    <p:sldId id="297" r:id="rId45"/>
    <p:sldId id="298" r:id="rId46"/>
    <p:sldId id="299" r:id="rId47"/>
    <p:sldId id="300" r:id="rId48"/>
    <p:sldId id="302" r:id="rId49"/>
    <p:sldId id="303" r:id="rId50"/>
    <p:sldId id="304" r:id="rId51"/>
    <p:sldId id="305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39" r:id="rId60"/>
    <p:sldId id="314" r:id="rId61"/>
    <p:sldId id="315" r:id="rId62"/>
    <p:sldId id="316" r:id="rId63"/>
    <p:sldId id="317" r:id="rId64"/>
    <p:sldId id="318" r:id="rId65"/>
    <p:sldId id="319" r:id="rId66"/>
    <p:sldId id="322" r:id="rId67"/>
    <p:sldId id="325" r:id="rId68"/>
    <p:sldId id="326" r:id="rId69"/>
    <p:sldId id="345" r:id="rId70"/>
    <p:sldId id="327" r:id="rId71"/>
    <p:sldId id="347" r:id="rId72"/>
    <p:sldId id="346" r:id="rId73"/>
    <p:sldId id="350" r:id="rId74"/>
    <p:sldId id="351" r:id="rId75"/>
    <p:sldId id="328" r:id="rId76"/>
    <p:sldId id="354" r:id="rId77"/>
    <p:sldId id="348" r:id="rId78"/>
    <p:sldId id="329" r:id="rId79"/>
    <p:sldId id="349" r:id="rId80"/>
    <p:sldId id="352" r:id="rId81"/>
    <p:sldId id="353" r:id="rId82"/>
    <p:sldId id="355" r:id="rId83"/>
    <p:sldId id="324" r:id="rId84"/>
    <p:sldId id="321" r:id="rId85"/>
    <p:sldId id="330" r:id="rId86"/>
    <p:sldId id="340" r:id="rId87"/>
    <p:sldId id="341" r:id="rId88"/>
    <p:sldId id="342" r:id="rId89"/>
    <p:sldId id="343" r:id="rId90"/>
    <p:sldId id="344" r:id="rId91"/>
  </p:sldIdLst>
  <p:sldSz cx="9144000" cy="6858000" type="screen4x3"/>
  <p:notesSz cx="6797675" cy="992822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593" autoAdjust="0"/>
  </p:normalViewPr>
  <p:slideViewPr>
    <p:cSldViewPr>
      <p:cViewPr varScale="1">
        <p:scale>
          <a:sx n="48" d="100"/>
          <a:sy n="48" d="100"/>
        </p:scale>
        <p:origin x="988" y="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42.emf"/></Relationships>
</file>

<file path=ppt/drawings/_rels/vmlDrawing3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image" Target="../media/image46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4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4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48.v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13" Type="http://schemas.openxmlformats.org/officeDocument/2006/relationships/image" Target="../media/image77.emf"/><Relationship Id="rId18" Type="http://schemas.openxmlformats.org/officeDocument/2006/relationships/image" Target="../media/image82.emf"/><Relationship Id="rId3" Type="http://schemas.openxmlformats.org/officeDocument/2006/relationships/image" Target="../media/image67.emf"/><Relationship Id="rId7" Type="http://schemas.openxmlformats.org/officeDocument/2006/relationships/image" Target="../media/image71.emf"/><Relationship Id="rId12" Type="http://schemas.openxmlformats.org/officeDocument/2006/relationships/image" Target="../media/image76.emf"/><Relationship Id="rId17" Type="http://schemas.openxmlformats.org/officeDocument/2006/relationships/image" Target="../media/image81.emf"/><Relationship Id="rId2" Type="http://schemas.openxmlformats.org/officeDocument/2006/relationships/image" Target="../media/image66.emf"/><Relationship Id="rId16" Type="http://schemas.openxmlformats.org/officeDocument/2006/relationships/image" Target="../media/image80.emf"/><Relationship Id="rId1" Type="http://schemas.openxmlformats.org/officeDocument/2006/relationships/image" Target="../media/image65.emf"/><Relationship Id="rId6" Type="http://schemas.openxmlformats.org/officeDocument/2006/relationships/image" Target="../media/image70.emf"/><Relationship Id="rId11" Type="http://schemas.openxmlformats.org/officeDocument/2006/relationships/image" Target="../media/image75.emf"/><Relationship Id="rId5" Type="http://schemas.openxmlformats.org/officeDocument/2006/relationships/image" Target="../media/image69.emf"/><Relationship Id="rId15" Type="http://schemas.openxmlformats.org/officeDocument/2006/relationships/image" Target="../media/image79.emf"/><Relationship Id="rId10" Type="http://schemas.openxmlformats.org/officeDocument/2006/relationships/image" Target="../media/image74.emf"/><Relationship Id="rId4" Type="http://schemas.openxmlformats.org/officeDocument/2006/relationships/image" Target="../media/image68.emf"/><Relationship Id="rId9" Type="http://schemas.openxmlformats.org/officeDocument/2006/relationships/image" Target="../media/image73.emf"/><Relationship Id="rId14" Type="http://schemas.openxmlformats.org/officeDocument/2006/relationships/image" Target="../media/image78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5EB1C3-A860-4BE9-884B-5834157E5D9D}" type="datetimeFigureOut">
              <a:rPr lang="zh-TW" altLang="en-US" smtClean="0"/>
              <a:t>2016/8/17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269B1D-D5B6-468D-9EAA-05CC017491A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8996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69B1D-D5B6-468D-9EAA-05CC017491A0}" type="slidenum">
              <a:rPr lang="zh-TW" altLang="en-US" smtClean="0"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8679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69B1D-D5B6-468D-9EAA-05CC017491A0}" type="slidenum">
              <a:rPr lang="zh-TW" altLang="en-US" smtClean="0"/>
              <a:t>70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5600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69B1D-D5B6-468D-9EAA-05CC017491A0}" type="slidenum">
              <a:rPr lang="zh-TW" altLang="en-US" smtClean="0"/>
              <a:t>83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883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69B1D-D5B6-468D-9EAA-05CC017491A0}" type="slidenum">
              <a:rPr lang="zh-TW" altLang="en-US" smtClean="0"/>
              <a:t>84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9628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2016/8/17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2016/8/17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2016/8/17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2016/8/17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2016/8/17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2016/8/17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2016/8/17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2016/8/17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2016/8/17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2016/8/17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2016/8/17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2016/8/17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5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6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8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2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21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2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23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24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25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26.w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27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2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29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30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3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33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34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35.w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36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37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oleObject" Target="../embeddings/oleObject31.bin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32.bin"/><Relationship Id="rId5" Type="http://schemas.openxmlformats.org/officeDocument/2006/relationships/image" Target="../media/image43.png"/><Relationship Id="rId4" Type="http://schemas.openxmlformats.org/officeDocument/2006/relationships/image" Target="../media/image42.emf"/><Relationship Id="rId9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47.e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46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48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4" Type="http://schemas.openxmlformats.org/officeDocument/2006/relationships/image" Target="../media/image49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4.vml"/><Relationship Id="rId4" Type="http://schemas.openxmlformats.org/officeDocument/2006/relationships/image" Target="../media/image50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5.vml"/><Relationship Id="rId4" Type="http://schemas.openxmlformats.org/officeDocument/2006/relationships/image" Target="../media/image51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6.vml"/><Relationship Id="rId4" Type="http://schemas.openxmlformats.org/officeDocument/2006/relationships/image" Target="../media/image52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7.vml"/><Relationship Id="rId4" Type="http://schemas.openxmlformats.org/officeDocument/2006/relationships/image" Target="../media/image53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8.vml"/><Relationship Id="rId4" Type="http://schemas.openxmlformats.org/officeDocument/2006/relationships/image" Target="../media/image54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9.vml"/><Relationship Id="rId4" Type="http://schemas.openxmlformats.org/officeDocument/2006/relationships/image" Target="../media/image55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0.vml"/><Relationship Id="rId4" Type="http://schemas.openxmlformats.org/officeDocument/2006/relationships/image" Target="../media/image56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1.vml"/><Relationship Id="rId4" Type="http://schemas.openxmlformats.org/officeDocument/2006/relationships/image" Target="../media/image57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2.vml"/><Relationship Id="rId4" Type="http://schemas.openxmlformats.org/officeDocument/2006/relationships/image" Target="../media/image29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3.vml"/><Relationship Id="rId4" Type="http://schemas.openxmlformats.org/officeDocument/2006/relationships/image" Target="../media/image30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4.vml"/><Relationship Id="rId4" Type="http://schemas.openxmlformats.org/officeDocument/2006/relationships/image" Target="../media/image3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62.wmf"/><Relationship Id="rId5" Type="http://schemas.openxmlformats.org/officeDocument/2006/relationships/oleObject" Target="../embeddings/oleObject46.bin"/><Relationship Id="rId4" Type="http://schemas.openxmlformats.org/officeDocument/2006/relationships/image" Target="../media/image61.w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64.wmf"/><Relationship Id="rId5" Type="http://schemas.openxmlformats.org/officeDocument/2006/relationships/oleObject" Target="../embeddings/oleObject48.bin"/><Relationship Id="rId4" Type="http://schemas.openxmlformats.org/officeDocument/2006/relationships/image" Target="../media/image63.w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7.vml"/><Relationship Id="rId4" Type="http://schemas.openxmlformats.org/officeDocument/2006/relationships/image" Target="../media/image34.em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13" Type="http://schemas.openxmlformats.org/officeDocument/2006/relationships/oleObject" Target="../embeddings/oleObject54.bin"/><Relationship Id="rId18" Type="http://schemas.openxmlformats.org/officeDocument/2006/relationships/image" Target="../media/image72.emf"/><Relationship Id="rId26" Type="http://schemas.openxmlformats.org/officeDocument/2006/relationships/image" Target="../media/image76.emf"/><Relationship Id="rId3" Type="http://schemas.openxmlformats.org/officeDocument/2006/relationships/oleObject" Target="../embeddings/oleObject49.bin"/><Relationship Id="rId21" Type="http://schemas.openxmlformats.org/officeDocument/2006/relationships/oleObject" Target="../embeddings/oleObject58.bin"/><Relationship Id="rId34" Type="http://schemas.openxmlformats.org/officeDocument/2006/relationships/image" Target="../media/image80.emf"/><Relationship Id="rId7" Type="http://schemas.openxmlformats.org/officeDocument/2006/relationships/oleObject" Target="../embeddings/oleObject51.bin"/><Relationship Id="rId12" Type="http://schemas.openxmlformats.org/officeDocument/2006/relationships/image" Target="../media/image69.emf"/><Relationship Id="rId17" Type="http://schemas.openxmlformats.org/officeDocument/2006/relationships/oleObject" Target="../embeddings/oleObject56.bin"/><Relationship Id="rId25" Type="http://schemas.openxmlformats.org/officeDocument/2006/relationships/oleObject" Target="../embeddings/oleObject60.bin"/><Relationship Id="rId33" Type="http://schemas.openxmlformats.org/officeDocument/2006/relationships/oleObject" Target="../embeddings/oleObject64.bin"/><Relationship Id="rId38" Type="http://schemas.openxmlformats.org/officeDocument/2006/relationships/image" Target="../media/image82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1.emf"/><Relationship Id="rId20" Type="http://schemas.openxmlformats.org/officeDocument/2006/relationships/image" Target="../media/image73.emf"/><Relationship Id="rId29" Type="http://schemas.openxmlformats.org/officeDocument/2006/relationships/oleObject" Target="../embeddings/oleObject62.bin"/><Relationship Id="rId1" Type="http://schemas.openxmlformats.org/officeDocument/2006/relationships/vmlDrawing" Target="../drawings/vmlDrawing48.vml"/><Relationship Id="rId6" Type="http://schemas.openxmlformats.org/officeDocument/2006/relationships/image" Target="../media/image66.emf"/><Relationship Id="rId11" Type="http://schemas.openxmlformats.org/officeDocument/2006/relationships/oleObject" Target="../embeddings/oleObject53.bin"/><Relationship Id="rId24" Type="http://schemas.openxmlformats.org/officeDocument/2006/relationships/image" Target="../media/image75.emf"/><Relationship Id="rId32" Type="http://schemas.openxmlformats.org/officeDocument/2006/relationships/image" Target="../media/image79.emf"/><Relationship Id="rId37" Type="http://schemas.openxmlformats.org/officeDocument/2006/relationships/oleObject" Target="../embeddings/oleObject66.bin"/><Relationship Id="rId5" Type="http://schemas.openxmlformats.org/officeDocument/2006/relationships/oleObject" Target="../embeddings/oleObject50.bin"/><Relationship Id="rId15" Type="http://schemas.openxmlformats.org/officeDocument/2006/relationships/oleObject" Target="../embeddings/oleObject55.bin"/><Relationship Id="rId23" Type="http://schemas.openxmlformats.org/officeDocument/2006/relationships/oleObject" Target="../embeddings/oleObject59.bin"/><Relationship Id="rId28" Type="http://schemas.openxmlformats.org/officeDocument/2006/relationships/image" Target="../media/image77.emf"/><Relationship Id="rId36" Type="http://schemas.openxmlformats.org/officeDocument/2006/relationships/image" Target="../media/image81.emf"/><Relationship Id="rId10" Type="http://schemas.openxmlformats.org/officeDocument/2006/relationships/image" Target="../media/image68.emf"/><Relationship Id="rId19" Type="http://schemas.openxmlformats.org/officeDocument/2006/relationships/oleObject" Target="../embeddings/oleObject57.bin"/><Relationship Id="rId31" Type="http://schemas.openxmlformats.org/officeDocument/2006/relationships/oleObject" Target="../embeddings/oleObject63.bin"/><Relationship Id="rId4" Type="http://schemas.openxmlformats.org/officeDocument/2006/relationships/image" Target="../media/image65.emf"/><Relationship Id="rId9" Type="http://schemas.openxmlformats.org/officeDocument/2006/relationships/oleObject" Target="../embeddings/oleObject52.bin"/><Relationship Id="rId14" Type="http://schemas.openxmlformats.org/officeDocument/2006/relationships/image" Target="../media/image70.emf"/><Relationship Id="rId22" Type="http://schemas.openxmlformats.org/officeDocument/2006/relationships/image" Target="../media/image74.emf"/><Relationship Id="rId27" Type="http://schemas.openxmlformats.org/officeDocument/2006/relationships/oleObject" Target="../embeddings/oleObject61.bin"/><Relationship Id="rId30" Type="http://schemas.openxmlformats.org/officeDocument/2006/relationships/image" Target="../media/image78.emf"/><Relationship Id="rId35" Type="http://schemas.openxmlformats.org/officeDocument/2006/relationships/oleObject" Target="../embeddings/oleObject65.bin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9.vml"/><Relationship Id="rId4" Type="http://schemas.openxmlformats.org/officeDocument/2006/relationships/image" Target="../media/image83.wm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wm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0.vml"/><Relationship Id="rId4" Type="http://schemas.openxmlformats.org/officeDocument/2006/relationships/image" Target="../media/image84.wmf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ill_Gates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Discrete_Mathematics_(journal)" TargetMode="External"/><Relationship Id="rId5" Type="http://schemas.openxmlformats.org/officeDocument/2006/relationships/hyperlink" Target="http://www.cs.berkeley.edu/~christos/papers/Bounds%20For%20Sorting%20By%20Prefix%20Reversal.pdf" TargetMode="External"/><Relationship Id="rId4" Type="http://schemas.openxmlformats.org/officeDocument/2006/relationships/hyperlink" Target="https://en.wikipedia.org/wiki/Christos_Papadimitriou" TargetMode="Externa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wm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9.wmf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Chapter 4:</a:t>
            </a:r>
            <a:br>
              <a:rPr lang="en-US" altLang="zh-TW" dirty="0"/>
            </a:br>
            <a:r>
              <a:rPr lang="en-US" altLang="zh-TW" dirty="0"/>
              <a:t>Fault Tolerant Hamiltonian Graphs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8549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8295114"/>
              </p:ext>
            </p:extLst>
          </p:nvPr>
        </p:nvGraphicFramePr>
        <p:xfrm>
          <a:off x="1907704" y="980728"/>
          <a:ext cx="4327775" cy="38164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8" r:id="rId3" imgW="3302508" imgH="2914650" progId="Microsoft">
                  <p:embed/>
                </p:oleObj>
              </mc:Choice>
              <mc:Fallback>
                <p:oleObj r:id="rId3" imgW="3302508" imgH="2914650" progId="Microsoft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704" y="980728"/>
                        <a:ext cx="4327775" cy="381642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6302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1807479"/>
              </p:ext>
            </p:extLst>
          </p:nvPr>
        </p:nvGraphicFramePr>
        <p:xfrm>
          <a:off x="1115616" y="1296144"/>
          <a:ext cx="7052817" cy="4437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1" r:id="rId3" imgW="4902708" imgH="3087624" progId="Microsoft">
                  <p:embed/>
                </p:oleObj>
              </mc:Choice>
              <mc:Fallback>
                <p:oleObj r:id="rId3" imgW="4902708" imgH="3087624" progId="Microsoft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1296144"/>
                        <a:ext cx="7052817" cy="443711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6302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</p:spPr>
        <p:txBody>
          <a:bodyPr>
            <a:normAutofit/>
          </a:bodyPr>
          <a:lstStyle/>
          <a:p>
            <a:pPr algn="just"/>
            <a:r>
              <a:rPr lang="en-US" altLang="zh-TW" sz="2200" dirty="0"/>
              <a:t>1-vertex fault tolerant Hamiltonian graphs:</a:t>
            </a:r>
            <a:r>
              <a:rPr lang="zh-TW" altLang="en-US" sz="2200" dirty="0"/>
              <a:t> </a:t>
            </a:r>
            <a:r>
              <a:rPr lang="en-US" altLang="zh-TW" sz="2200" dirty="0"/>
              <a:t>Category 1.</a:t>
            </a:r>
          </a:p>
          <a:p>
            <a:pPr algn="just"/>
            <a:endParaRPr lang="en-US" altLang="zh-TW" sz="2200" dirty="0"/>
          </a:p>
          <a:p>
            <a:pPr algn="just"/>
            <a:r>
              <a:rPr lang="en-US" altLang="zh-TW" sz="2200" dirty="0"/>
              <a:t>1-fault tolerant Hamiltonian graphs</a:t>
            </a:r>
          </a:p>
        </p:txBody>
      </p:sp>
    </p:spTree>
    <p:extLst>
      <p:ext uri="{BB962C8B-B14F-4D97-AF65-F5344CB8AC3E}">
        <p14:creationId xmlns:p14="http://schemas.microsoft.com/office/powerpoint/2010/main" val="3966302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</p:spPr>
        <p:txBody>
          <a:bodyPr>
            <a:normAutofit/>
          </a:bodyPr>
          <a:lstStyle/>
          <a:p>
            <a:pPr algn="just"/>
            <a:r>
              <a:rPr lang="en-US" altLang="zh-TW" dirty="0"/>
              <a:t>Construction of a 1-edge fault tolerant Hamiltonian graph and/or a 1-vertex fault tolerant Hamiltonian graph with 100 vertices.</a:t>
            </a:r>
          </a:p>
          <a:p>
            <a:pPr algn="just"/>
            <a:endParaRPr lang="en-US" altLang="zh-TW" dirty="0"/>
          </a:p>
          <a:p>
            <a:pPr algn="just"/>
            <a:r>
              <a:rPr lang="en-US" altLang="zh-TW" dirty="0"/>
              <a:t>K</a:t>
            </a:r>
            <a:r>
              <a:rPr lang="en-US" altLang="zh-TW" baseline="-25000" dirty="0"/>
              <a:t>100</a:t>
            </a:r>
            <a:r>
              <a:rPr lang="en-US" altLang="zh-TW" dirty="0"/>
              <a:t>.</a:t>
            </a:r>
          </a:p>
          <a:p>
            <a:pPr algn="just"/>
            <a:endParaRPr lang="en-US" altLang="zh-TW" dirty="0"/>
          </a:p>
          <a:p>
            <a:pPr algn="just"/>
            <a:r>
              <a:rPr lang="en-US" altLang="zh-TW" dirty="0"/>
              <a:t>Cost:  number of edges</a:t>
            </a:r>
          </a:p>
          <a:p>
            <a:pPr algn="just"/>
            <a:r>
              <a:rPr lang="en-US" altLang="zh-TW" dirty="0"/>
              <a:t>Optimal result?</a:t>
            </a:r>
          </a:p>
        </p:txBody>
      </p:sp>
    </p:spTree>
    <p:extLst>
      <p:ext uri="{BB962C8B-B14F-4D97-AF65-F5344CB8AC3E}">
        <p14:creationId xmlns:p14="http://schemas.microsoft.com/office/powerpoint/2010/main" val="3966302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</p:spPr>
        <p:txBody>
          <a:bodyPr>
            <a:normAutofit/>
          </a:bodyPr>
          <a:lstStyle/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8076563"/>
              </p:ext>
            </p:extLst>
          </p:nvPr>
        </p:nvGraphicFramePr>
        <p:xfrm>
          <a:off x="1907704" y="260648"/>
          <a:ext cx="5700647" cy="3528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9" r:id="rId3" imgW="6667920" imgH="4129200" progId="">
                  <p:embed/>
                </p:oleObj>
              </mc:Choice>
              <mc:Fallback>
                <p:oleObj r:id="rId3" imgW="6667920" imgH="41292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704" y="260648"/>
                        <a:ext cx="5700647" cy="352839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6302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1648064"/>
              </p:ext>
            </p:extLst>
          </p:nvPr>
        </p:nvGraphicFramePr>
        <p:xfrm>
          <a:off x="1927525" y="1700808"/>
          <a:ext cx="4156643" cy="3528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31" r:id="rId3" imgW="6863400" imgH="5825160" progId="">
                  <p:embed/>
                </p:oleObj>
              </mc:Choice>
              <mc:Fallback>
                <p:oleObj r:id="rId3" imgW="6863400" imgH="5825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7525" y="1700808"/>
                        <a:ext cx="4156643" cy="352839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60781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物件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8147588"/>
              </p:ext>
            </p:extLst>
          </p:nvPr>
        </p:nvGraphicFramePr>
        <p:xfrm>
          <a:off x="2123728" y="1844824"/>
          <a:ext cx="4197159" cy="3562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0" r:id="rId3" imgW="6863400" imgH="5825160" progId="">
                  <p:embed/>
                </p:oleObj>
              </mc:Choice>
              <mc:Fallback>
                <p:oleObj r:id="rId3" imgW="6863400" imgH="582516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3728" y="1844824"/>
                        <a:ext cx="4197159" cy="356249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6302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4694056"/>
              </p:ext>
            </p:extLst>
          </p:nvPr>
        </p:nvGraphicFramePr>
        <p:xfrm>
          <a:off x="1907704" y="1124744"/>
          <a:ext cx="4464496" cy="38928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9" r:id="rId3" imgW="6569280" imgH="5729400" progId="">
                  <p:embed/>
                </p:oleObj>
              </mc:Choice>
              <mc:Fallback>
                <p:oleObj r:id="rId3" imgW="6569280" imgH="572940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704" y="1124744"/>
                        <a:ext cx="4464496" cy="389282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04056"/>
          </a:xfrm>
        </p:spPr>
        <p:txBody>
          <a:bodyPr>
            <a:normAutofit/>
          </a:bodyPr>
          <a:lstStyle/>
          <a:p>
            <a:pPr algn="just"/>
            <a:r>
              <a:rPr lang="en-US" altLang="zh-TW" sz="2200" dirty="0"/>
              <a:t>A construction scheme: 3-join</a:t>
            </a:r>
            <a:endParaRPr lang="zh-TW" altLang="zh-TW" sz="2200" dirty="0"/>
          </a:p>
        </p:txBody>
      </p:sp>
    </p:spTree>
    <p:extLst>
      <p:ext uri="{BB962C8B-B14F-4D97-AF65-F5344CB8AC3E}">
        <p14:creationId xmlns:p14="http://schemas.microsoft.com/office/powerpoint/2010/main" val="3966302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5632894"/>
              </p:ext>
            </p:extLst>
          </p:nvPr>
        </p:nvGraphicFramePr>
        <p:xfrm>
          <a:off x="741817" y="2160340"/>
          <a:ext cx="4134325" cy="2880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7" r:id="rId3" imgW="4808160" imgH="3349800" progId="">
                  <p:embed/>
                </p:oleObj>
              </mc:Choice>
              <mc:Fallback>
                <p:oleObj r:id="rId3" imgW="4808160" imgH="33498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1817" y="2160340"/>
                        <a:ext cx="4134325" cy="288032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物件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2798520"/>
              </p:ext>
            </p:extLst>
          </p:nvPr>
        </p:nvGraphicFramePr>
        <p:xfrm>
          <a:off x="5220072" y="1268760"/>
          <a:ext cx="3735388" cy="377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8" r:id="rId5" imgW="5582160" imgH="5635440" progId="">
                  <p:embed/>
                </p:oleObj>
              </mc:Choice>
              <mc:Fallback>
                <p:oleObj r:id="rId5" imgW="5582160" imgH="5635440" progId="">
                  <p:embed/>
                  <p:pic>
                    <p:nvPicPr>
                      <p:cNvPr id="0" name="Object 1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0072" y="1268760"/>
                        <a:ext cx="3735388" cy="37719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6302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9518287"/>
              </p:ext>
            </p:extLst>
          </p:nvPr>
        </p:nvGraphicFramePr>
        <p:xfrm>
          <a:off x="1403648" y="1080120"/>
          <a:ext cx="6318962" cy="5517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6" r:id="rId3" imgW="6616080" imgH="5776200" progId="">
                  <p:embed/>
                </p:oleObj>
              </mc:Choice>
              <mc:Fallback>
                <p:oleObj r:id="rId3" imgW="6616080" imgH="57762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648" y="1080120"/>
                        <a:ext cx="6318962" cy="551723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6302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950" y="1772816"/>
            <a:ext cx="4602100" cy="402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297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0847226"/>
              </p:ext>
            </p:extLst>
          </p:nvPr>
        </p:nvGraphicFramePr>
        <p:xfrm>
          <a:off x="1689348" y="1700808"/>
          <a:ext cx="5618956" cy="4891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0" r:id="rId3" imgW="6840000" imgH="5954040" progId="">
                  <p:embed/>
                </p:oleObj>
              </mc:Choice>
              <mc:Fallback>
                <p:oleObj r:id="rId3" imgW="6840000" imgH="595404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9348" y="1700808"/>
                        <a:ext cx="5618956" cy="489113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63022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2087714"/>
              </p:ext>
            </p:extLst>
          </p:nvPr>
        </p:nvGraphicFramePr>
        <p:xfrm>
          <a:off x="1979712" y="1556792"/>
          <a:ext cx="5279380" cy="3888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4" r:id="rId3" imgW="5069520" imgH="3733200" progId="">
                  <p:embed/>
                </p:oleObj>
              </mc:Choice>
              <mc:Fallback>
                <p:oleObj r:id="rId3" imgW="5069520" imgH="37332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1556792"/>
                        <a:ext cx="5279380" cy="388843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63022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1120731"/>
              </p:ext>
            </p:extLst>
          </p:nvPr>
        </p:nvGraphicFramePr>
        <p:xfrm>
          <a:off x="2305907" y="2016224"/>
          <a:ext cx="4786373" cy="4581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8" r:id="rId3" imgW="5986080" imgH="5729400" progId="">
                  <p:embed/>
                </p:oleObj>
              </mc:Choice>
              <mc:Fallback>
                <p:oleObj r:id="rId3" imgW="5986080" imgH="57294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5907" y="2016224"/>
                        <a:ext cx="4786373" cy="458112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63022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2437814"/>
              </p:ext>
            </p:extLst>
          </p:nvPr>
        </p:nvGraphicFramePr>
        <p:xfrm>
          <a:off x="1763688" y="1473671"/>
          <a:ext cx="5688112" cy="4979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1" r:id="rId3" imgW="6938772" imgH="6079236" progId="Microsoft">
                  <p:embed/>
                </p:oleObj>
              </mc:Choice>
              <mc:Fallback>
                <p:oleObj r:id="rId3" imgW="6938772" imgH="6079236" progId="Microsoft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688" y="1473671"/>
                        <a:ext cx="5688112" cy="497966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63022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</p:spPr>
        <p:txBody>
          <a:bodyPr>
            <a:noAutofit/>
          </a:bodyPr>
          <a:lstStyle/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8681296"/>
              </p:ext>
            </p:extLst>
          </p:nvPr>
        </p:nvGraphicFramePr>
        <p:xfrm>
          <a:off x="2213434" y="1691109"/>
          <a:ext cx="4717132" cy="34757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6" r:id="rId3" imgW="5069520" imgH="3733200" progId="">
                  <p:embed/>
                </p:oleObj>
              </mc:Choice>
              <mc:Fallback>
                <p:oleObj r:id="rId3" imgW="5069520" imgH="37332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3434" y="1691109"/>
                        <a:ext cx="4717132" cy="3475781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63022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60648"/>
            <a:ext cx="7859216" cy="6336704"/>
          </a:xfrm>
        </p:spPr>
        <p:txBody>
          <a:bodyPr>
            <a:normAutofit/>
          </a:bodyPr>
          <a:lstStyle/>
          <a:p>
            <a:pPr algn="just"/>
            <a:r>
              <a:rPr lang="en-US" altLang="zh-TW" sz="3600" dirty="0"/>
              <a:t>“</a:t>
            </a:r>
            <a:r>
              <a:rPr lang="en-US" altLang="zh-TW" sz="3600" i="1" dirty="0"/>
              <a:t>K</a:t>
            </a:r>
            <a:r>
              <a:rPr lang="en-US" altLang="zh-TW" sz="3600" dirty="0"/>
              <a:t> is 1-edge fault tolerant Hamiltonian </a:t>
            </a:r>
            <a:r>
              <a:rPr lang="en-US" altLang="zh-TW" sz="3600" dirty="0">
                <a:solidFill>
                  <a:srgbClr val="FF0000"/>
                </a:solidFill>
              </a:rPr>
              <a:t>if and only if </a:t>
            </a:r>
            <a:r>
              <a:rPr lang="en-US" altLang="zh-TW" sz="3600" dirty="0"/>
              <a:t>both </a:t>
            </a:r>
            <a:r>
              <a:rPr lang="en-US" altLang="zh-TW" sz="3600" i="1" dirty="0"/>
              <a:t>G</a:t>
            </a:r>
            <a:r>
              <a:rPr lang="en-US" altLang="zh-TW" sz="3600" dirty="0"/>
              <a:t> and </a:t>
            </a:r>
            <a:r>
              <a:rPr lang="en-US" altLang="zh-TW" sz="3600" i="1" dirty="0"/>
              <a:t>H</a:t>
            </a:r>
            <a:r>
              <a:rPr lang="en-US" altLang="zh-TW" sz="3600" dirty="0"/>
              <a:t> are 1-edge fault tolerant Hamiltonian.”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9663022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4935402"/>
              </p:ext>
            </p:extLst>
          </p:nvPr>
        </p:nvGraphicFramePr>
        <p:xfrm>
          <a:off x="1619672" y="1124744"/>
          <a:ext cx="5774588" cy="5040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1" r:id="rId3" imgW="6616080" imgH="5776200" progId="">
                  <p:embed/>
                </p:oleObj>
              </mc:Choice>
              <mc:Fallback>
                <p:oleObj r:id="rId3" imgW="6616080" imgH="57762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2" y="1124744"/>
                        <a:ext cx="5774588" cy="504056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63022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0501978"/>
              </p:ext>
            </p:extLst>
          </p:nvPr>
        </p:nvGraphicFramePr>
        <p:xfrm>
          <a:off x="1907705" y="1482978"/>
          <a:ext cx="5472607" cy="39622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5" r:id="rId3" imgW="4854960" imgH="3517560" progId="">
                  <p:embed/>
                </p:oleObj>
              </mc:Choice>
              <mc:Fallback>
                <p:oleObj r:id="rId3" imgW="4854960" imgH="351756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705" y="1482978"/>
                        <a:ext cx="5472607" cy="396224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63022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8568426"/>
              </p:ext>
            </p:extLst>
          </p:nvPr>
        </p:nvGraphicFramePr>
        <p:xfrm>
          <a:off x="1828800" y="1972816"/>
          <a:ext cx="5456436" cy="4768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9" r:id="rId3" imgW="6662880" imgH="5823000" progId="">
                  <p:embed/>
                </p:oleObj>
              </mc:Choice>
              <mc:Fallback>
                <p:oleObj r:id="rId3" imgW="6662880" imgH="58230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972816"/>
                        <a:ext cx="5456436" cy="476855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63022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</p:spPr>
        <p:txBody>
          <a:bodyPr>
            <a:normAutofit/>
          </a:bodyPr>
          <a:lstStyle/>
          <a:p>
            <a:pPr algn="just"/>
            <a:r>
              <a:rPr lang="en-US" altLang="zh-TW" sz="2200" dirty="0"/>
              <a:t>Thus, we can conclude that </a:t>
            </a:r>
            <a:r>
              <a:rPr lang="en-US" altLang="zh-TW" sz="2200" dirty="0">
                <a:solidFill>
                  <a:srgbClr val="FF0000"/>
                </a:solidFill>
              </a:rPr>
              <a:t>“</a:t>
            </a:r>
            <a:r>
              <a:rPr lang="en-US" altLang="zh-TW" sz="2200" i="1" dirty="0">
                <a:solidFill>
                  <a:srgbClr val="FF0000"/>
                </a:solidFill>
              </a:rPr>
              <a:t>K</a:t>
            </a:r>
            <a:r>
              <a:rPr lang="en-US" altLang="zh-TW" sz="2200" dirty="0">
                <a:solidFill>
                  <a:srgbClr val="FF0000"/>
                </a:solidFill>
              </a:rPr>
              <a:t> is 1-fault tolerant Hamiltonian if both </a:t>
            </a:r>
            <a:r>
              <a:rPr lang="en-US" altLang="zh-TW" sz="2200" i="1" dirty="0">
                <a:solidFill>
                  <a:srgbClr val="FF0000"/>
                </a:solidFill>
              </a:rPr>
              <a:t>G</a:t>
            </a:r>
            <a:r>
              <a:rPr lang="en-US" altLang="zh-TW" sz="2200" dirty="0">
                <a:solidFill>
                  <a:srgbClr val="FF0000"/>
                </a:solidFill>
              </a:rPr>
              <a:t> and </a:t>
            </a:r>
            <a:r>
              <a:rPr lang="en-US" altLang="zh-TW" sz="2200" i="1" dirty="0">
                <a:solidFill>
                  <a:srgbClr val="FF0000"/>
                </a:solidFill>
              </a:rPr>
              <a:t>H</a:t>
            </a:r>
            <a:r>
              <a:rPr lang="en-US" altLang="zh-TW" sz="2200" dirty="0">
                <a:solidFill>
                  <a:srgbClr val="FF0000"/>
                </a:solidFill>
              </a:rPr>
              <a:t> are 1-fault tolerant Hamiltonian.” </a:t>
            </a:r>
          </a:p>
          <a:p>
            <a:pPr algn="just"/>
            <a:endParaRPr lang="en-US" altLang="zh-TW" sz="2200" dirty="0">
              <a:solidFill>
                <a:srgbClr val="FF0000"/>
              </a:solidFill>
            </a:endParaRPr>
          </a:p>
          <a:p>
            <a:pPr algn="just"/>
            <a:r>
              <a:rPr lang="en-US" altLang="zh-TW" sz="2200" dirty="0"/>
              <a:t>However, </a:t>
            </a:r>
            <a:r>
              <a:rPr lang="en-US" altLang="zh-TW" sz="2200" dirty="0">
                <a:solidFill>
                  <a:srgbClr val="0070C0"/>
                </a:solidFill>
              </a:rPr>
              <a:t>we cannot conclude that “</a:t>
            </a:r>
            <a:r>
              <a:rPr lang="en-US" altLang="zh-TW" sz="2200" i="1" dirty="0">
                <a:solidFill>
                  <a:srgbClr val="0070C0"/>
                </a:solidFill>
              </a:rPr>
              <a:t>K</a:t>
            </a:r>
            <a:r>
              <a:rPr lang="en-US" altLang="zh-TW" sz="2200" dirty="0">
                <a:solidFill>
                  <a:srgbClr val="0070C0"/>
                </a:solidFill>
              </a:rPr>
              <a:t> is 1-vertex fault tolerant Hamiltonian if both </a:t>
            </a:r>
            <a:r>
              <a:rPr lang="en-US" altLang="zh-TW" sz="2200" i="1" dirty="0">
                <a:solidFill>
                  <a:srgbClr val="0070C0"/>
                </a:solidFill>
              </a:rPr>
              <a:t>G</a:t>
            </a:r>
            <a:r>
              <a:rPr lang="en-US" altLang="zh-TW" sz="2200" dirty="0">
                <a:solidFill>
                  <a:srgbClr val="0070C0"/>
                </a:solidFill>
              </a:rPr>
              <a:t> and </a:t>
            </a:r>
            <a:r>
              <a:rPr lang="en-US" altLang="zh-TW" sz="2200" i="1" dirty="0">
                <a:solidFill>
                  <a:srgbClr val="0070C0"/>
                </a:solidFill>
              </a:rPr>
              <a:t>H</a:t>
            </a:r>
            <a:r>
              <a:rPr lang="en-US" altLang="zh-TW" sz="2200" dirty="0">
                <a:solidFill>
                  <a:srgbClr val="0070C0"/>
                </a:solidFill>
              </a:rPr>
              <a:t> are 1-vertex fault tolerant Hamiltonian.”</a:t>
            </a:r>
            <a:endParaRPr lang="zh-TW" altLang="zh-TW" sz="2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302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867100"/>
            <a:ext cx="4522858" cy="421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3022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1296144"/>
          </a:xfrm>
        </p:spPr>
        <p:txBody>
          <a:bodyPr>
            <a:normAutofit/>
          </a:bodyPr>
          <a:lstStyle/>
          <a:p>
            <a:pPr algn="just"/>
            <a:r>
              <a:rPr lang="en-US" altLang="zh-TW" sz="2200" dirty="0"/>
              <a:t>Special example:</a:t>
            </a:r>
            <a:endParaRPr lang="zh-TW" altLang="zh-TW" sz="2200" dirty="0"/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0672280"/>
              </p:ext>
            </p:extLst>
          </p:nvPr>
        </p:nvGraphicFramePr>
        <p:xfrm>
          <a:off x="1403648" y="1484784"/>
          <a:ext cx="6488514" cy="44505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82" r:id="rId3" imgW="5073840" imgH="3466800" progId="">
                  <p:embed/>
                </p:oleObj>
              </mc:Choice>
              <mc:Fallback>
                <p:oleObj r:id="rId3" imgW="5073840" imgH="34668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648" y="1484784"/>
                        <a:ext cx="6488514" cy="445059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63022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1779119"/>
              </p:ext>
            </p:extLst>
          </p:nvPr>
        </p:nvGraphicFramePr>
        <p:xfrm>
          <a:off x="1403648" y="620688"/>
          <a:ext cx="6553237" cy="3672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8" r:id="rId3" imgW="7433691" imgH="4152900" progId="Microsoft">
                  <p:embed/>
                </p:oleObj>
              </mc:Choice>
              <mc:Fallback>
                <p:oleObj r:id="rId3" imgW="7433691" imgH="4152900" progId="Microsoft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648" y="620688"/>
                        <a:ext cx="6553237" cy="367240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63022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0" y="260350"/>
            <a:ext cx="8229600" cy="792386"/>
          </a:xfrm>
        </p:spPr>
        <p:txBody>
          <a:bodyPr>
            <a:normAutofit/>
          </a:bodyPr>
          <a:lstStyle/>
          <a:p>
            <a:pPr algn="just"/>
            <a:r>
              <a:rPr lang="en-US" altLang="zh-TW" sz="2200" dirty="0"/>
              <a:t>Another comparison:</a:t>
            </a:r>
            <a:endParaRPr lang="zh-TW" altLang="zh-TW" sz="22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0893169"/>
              </p:ext>
            </p:extLst>
          </p:nvPr>
        </p:nvGraphicFramePr>
        <p:xfrm>
          <a:off x="323528" y="1497766"/>
          <a:ext cx="7414838" cy="1944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30" r:id="rId3" imgW="12368784" imgH="3239643" progId="Microsoft">
                  <p:embed/>
                </p:oleObj>
              </mc:Choice>
              <mc:Fallback>
                <p:oleObj r:id="rId3" imgW="12368784" imgH="3239643" progId="Microsoft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1497766"/>
                        <a:ext cx="7414838" cy="194421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矩形 4"/>
          <p:cNvSpPr/>
          <p:nvPr/>
        </p:nvSpPr>
        <p:spPr>
          <a:xfrm>
            <a:off x="897606" y="4078935"/>
            <a:ext cx="684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altLang="zh-TW" dirty="0" err="1"/>
              <a:t>Harary</a:t>
            </a:r>
            <a:r>
              <a:rPr lang="en-US" altLang="zh-TW" dirty="0"/>
              <a:t>, F. and Hayes, J.P., Edge fault tolerance in graphs, Networks, 23, 135, 1993.</a:t>
            </a:r>
            <a:endParaRPr lang="zh-TW" altLang="zh-TW" dirty="0"/>
          </a:p>
          <a:p>
            <a:pPr lvl="0" algn="just"/>
            <a:r>
              <a:rPr lang="en-US" altLang="zh-TW" dirty="0" err="1"/>
              <a:t>Harary</a:t>
            </a:r>
            <a:r>
              <a:rPr lang="en-US" altLang="zh-TW" dirty="0"/>
              <a:t>, F. and Hayes, J.P., Node fault tolerance in graphs, Networks, 27, 19, 1996. </a:t>
            </a:r>
            <a:endParaRPr lang="zh-TW" altLang="zh-TW" dirty="0"/>
          </a:p>
        </p:txBody>
      </p:sp>
    </p:spTree>
    <p:extLst>
      <p:ext uri="{BB962C8B-B14F-4D97-AF65-F5344CB8AC3E}">
        <p14:creationId xmlns:p14="http://schemas.microsoft.com/office/powerpoint/2010/main" val="39663022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597352"/>
          </a:xfrm>
        </p:spPr>
        <p:txBody>
          <a:bodyPr>
            <a:normAutofit/>
          </a:bodyPr>
          <a:lstStyle/>
          <a:p>
            <a:pPr algn="just"/>
            <a:endParaRPr lang="en-US" altLang="zh-TW" sz="2200" i="1" baseline="-25000" dirty="0"/>
          </a:p>
          <a:p>
            <a:pPr algn="just"/>
            <a:endParaRPr lang="en-US" altLang="zh-TW" sz="2200" i="1" baseline="-25000" dirty="0"/>
          </a:p>
          <a:p>
            <a:pPr algn="just"/>
            <a:endParaRPr lang="en-US" altLang="zh-TW" sz="2200" i="1" baseline="-25000" dirty="0"/>
          </a:p>
          <a:p>
            <a:pPr algn="just"/>
            <a:endParaRPr lang="en-US" altLang="zh-TW" sz="2200" i="1" baseline="-25000" dirty="0"/>
          </a:p>
          <a:p>
            <a:pPr algn="just"/>
            <a:endParaRPr lang="en-US" altLang="zh-TW" sz="2200" i="1" baseline="-25000" dirty="0"/>
          </a:p>
          <a:p>
            <a:pPr algn="just"/>
            <a:endParaRPr lang="en-US" altLang="zh-TW" sz="2200" i="1" baseline="-25000" dirty="0"/>
          </a:p>
          <a:p>
            <a:pPr algn="just"/>
            <a:endParaRPr lang="en-US" altLang="zh-TW" sz="2200" i="1" baseline="-25000" dirty="0"/>
          </a:p>
          <a:p>
            <a:pPr algn="just"/>
            <a:endParaRPr lang="en-US" altLang="zh-TW" sz="2200" i="1" baseline="-25000" dirty="0"/>
          </a:p>
          <a:p>
            <a:pPr algn="just"/>
            <a:endParaRPr lang="en-US" altLang="zh-TW" sz="2200" i="1" baseline="-25000" dirty="0"/>
          </a:p>
          <a:p>
            <a:pPr algn="just"/>
            <a:endParaRPr lang="en-US" altLang="zh-TW" sz="1800" dirty="0"/>
          </a:p>
          <a:p>
            <a:pPr algn="just"/>
            <a:endParaRPr lang="en-US" altLang="zh-TW" sz="1800" dirty="0"/>
          </a:p>
          <a:p>
            <a:pPr algn="just"/>
            <a:r>
              <a:rPr lang="en-US" altLang="zh-TW" sz="1800" dirty="0"/>
              <a:t>With these figures, you can construct</a:t>
            </a:r>
            <a:r>
              <a:rPr lang="en-US" altLang="zh-TW" sz="1800" i="1" dirty="0"/>
              <a:t> MS</a:t>
            </a:r>
            <a:r>
              <a:rPr lang="en-US" altLang="zh-TW" sz="1800" i="1" baseline="-25000" dirty="0"/>
              <a:t>4</a:t>
            </a:r>
            <a:r>
              <a:rPr lang="en-US" altLang="zh-TW" sz="1800" dirty="0"/>
              <a:t>,</a:t>
            </a:r>
            <a:r>
              <a:rPr lang="en-US" altLang="zh-TW" sz="1800" i="1" dirty="0"/>
              <a:t>MS</a:t>
            </a:r>
            <a:r>
              <a:rPr lang="en-US" altLang="zh-TW" sz="1800" i="1" baseline="-25000" dirty="0"/>
              <a:t>5</a:t>
            </a:r>
            <a:r>
              <a:rPr lang="en-US" altLang="zh-TW" sz="1800" i="1" dirty="0"/>
              <a:t>, MS</a:t>
            </a:r>
            <a:r>
              <a:rPr lang="en-US" altLang="zh-TW" sz="1800" i="1" baseline="-25000" dirty="0"/>
              <a:t>6</a:t>
            </a:r>
            <a:r>
              <a:rPr lang="en-US" altLang="zh-TW" sz="1800" i="1" dirty="0"/>
              <a:t>,</a:t>
            </a:r>
            <a:r>
              <a:rPr lang="en-US" altLang="zh-TW" sz="1800" dirty="0"/>
              <a:t>… and so on. Let us compare </a:t>
            </a:r>
            <a:r>
              <a:rPr lang="en-US" altLang="zh-TW" sz="1800" i="1" dirty="0"/>
              <a:t>H</a:t>
            </a:r>
            <a:r>
              <a:rPr lang="en-US" altLang="zh-TW" sz="1800" i="1" baseline="-25000" dirty="0"/>
              <a:t>13</a:t>
            </a:r>
            <a:r>
              <a:rPr lang="en-US" altLang="zh-TW" sz="1800" dirty="0"/>
              <a:t> with </a:t>
            </a:r>
            <a:r>
              <a:rPr lang="en-US" altLang="zh-TW" sz="1800" i="1" dirty="0"/>
              <a:t>MS</a:t>
            </a:r>
            <a:r>
              <a:rPr lang="en-US" altLang="zh-TW" sz="1800" i="1" baseline="-25000" dirty="0"/>
              <a:t>4</a:t>
            </a:r>
            <a:r>
              <a:rPr lang="en-US" altLang="zh-TW" sz="1800" dirty="0"/>
              <a:t>, as shown in Figure 4-30.</a:t>
            </a:r>
            <a:endParaRPr lang="zh-TW" altLang="en-US" sz="18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1577336"/>
              </p:ext>
            </p:extLst>
          </p:nvPr>
        </p:nvGraphicFramePr>
        <p:xfrm>
          <a:off x="651238" y="706269"/>
          <a:ext cx="7841524" cy="2088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29" r:id="rId3" imgW="13089255" imgH="3493389" progId="Microsoft">
                  <p:embed/>
                </p:oleObj>
              </mc:Choice>
              <mc:Fallback>
                <p:oleObj r:id="rId3" imgW="13089255" imgH="3493389" progId="Microsoft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238" y="706269"/>
                        <a:ext cx="7841524" cy="208823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27689" name="Picture 41"/>
          <p:cNvPicPr>
            <a:picLocks noChangeAspect="1" noChangeArrowheads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000" y="4318620"/>
            <a:ext cx="17145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3203848" y="4318620"/>
            <a:ext cx="162152" cy="10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917848" y="4005064"/>
            <a:ext cx="7038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altLang="zh-TW" dirty="0" err="1"/>
              <a:t>Mukhopadhyaya</a:t>
            </a:r>
            <a:r>
              <a:rPr lang="en-US" altLang="zh-TW" dirty="0"/>
              <a:t>, K. and Sinha, B.P., Hamiltonian graphs with minimum number of edges for fault-tolerant topologies, </a:t>
            </a:r>
            <a:r>
              <a:rPr lang="en-US" altLang="zh-TW" i="1" dirty="0"/>
              <a:t>Information Processing Letters</a:t>
            </a:r>
            <a:r>
              <a:rPr lang="en-US" altLang="zh-TW" dirty="0"/>
              <a:t>, 44, 95, 1992.</a:t>
            </a:r>
          </a:p>
        </p:txBody>
      </p:sp>
    </p:spTree>
    <p:extLst>
      <p:ext uri="{BB962C8B-B14F-4D97-AF65-F5344CB8AC3E}">
        <p14:creationId xmlns:p14="http://schemas.microsoft.com/office/powerpoint/2010/main" val="39663022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683568" y="980728"/>
            <a:ext cx="6062836" cy="3580383"/>
            <a:chOff x="2008634" y="3842125"/>
            <a:chExt cx="4838700" cy="2699266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08634" y="4026791"/>
              <a:ext cx="4838700" cy="2514600"/>
            </a:xfrm>
            <a:prstGeom prst="rect">
              <a:avLst/>
            </a:prstGeom>
          </p:spPr>
        </p:pic>
        <p:sp>
          <p:nvSpPr>
            <p:cNvPr id="6" name="文字方塊 5"/>
            <p:cNvSpPr txBox="1"/>
            <p:nvPr/>
          </p:nvSpPr>
          <p:spPr>
            <a:xfrm>
              <a:off x="3232770" y="3842125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b</a:t>
              </a:r>
              <a:endParaRPr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398029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</p:spPr>
        <p:txBody>
          <a:bodyPr>
            <a:normAutofit/>
          </a:bodyPr>
          <a:lstStyle/>
          <a:p>
            <a:pPr algn="just"/>
            <a:r>
              <a:rPr lang="en-US" altLang="zh-TW" sz="2200" dirty="0"/>
              <a:t>These two graphs have 28 vertices and 42 edges. </a:t>
            </a:r>
          </a:p>
          <a:p>
            <a:pPr algn="just"/>
            <a:endParaRPr lang="en-US" altLang="zh-TW" sz="2200" dirty="0"/>
          </a:p>
          <a:p>
            <a:pPr algn="just"/>
            <a:r>
              <a:rPr lang="en-US" altLang="zh-TW" sz="2200" dirty="0"/>
              <a:t>The diameter of </a:t>
            </a:r>
            <a:r>
              <a:rPr lang="en-US" altLang="zh-TW" sz="2200" i="1" dirty="0"/>
              <a:t>MS</a:t>
            </a:r>
            <a:r>
              <a:rPr lang="en-US" altLang="zh-TW" sz="2200" i="1" baseline="-25000" dirty="0"/>
              <a:t>4</a:t>
            </a:r>
            <a:r>
              <a:rPr lang="en-US" altLang="zh-TW" sz="2200" dirty="0"/>
              <a:t> is 8 and the diameter of </a:t>
            </a:r>
            <a:r>
              <a:rPr lang="en-US" altLang="zh-TW" sz="2200" i="1" dirty="0"/>
              <a:t>MS</a:t>
            </a:r>
            <a:r>
              <a:rPr lang="en-US" altLang="zh-TW" sz="2200" i="1" baseline="-25000" dirty="0"/>
              <a:t>4</a:t>
            </a:r>
            <a:r>
              <a:rPr lang="en-US" altLang="zh-TW" sz="2200" dirty="0"/>
              <a:t> is 6. </a:t>
            </a:r>
            <a:endParaRPr lang="zh-TW" altLang="en-US" sz="2200" dirty="0"/>
          </a:p>
        </p:txBody>
      </p:sp>
    </p:spTree>
    <p:extLst>
      <p:ext uri="{BB962C8B-B14F-4D97-AF65-F5344CB8AC3E}">
        <p14:creationId xmlns:p14="http://schemas.microsoft.com/office/powerpoint/2010/main" val="39663022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521296"/>
            <a:ext cx="8229600" cy="2835696"/>
          </a:xfrm>
        </p:spPr>
        <p:txBody>
          <a:bodyPr>
            <a:normAutofit/>
          </a:bodyPr>
          <a:lstStyle/>
          <a:p>
            <a:pPr algn="just"/>
            <a:r>
              <a:rPr lang="en-US" altLang="zh-TW" sz="2200" i="1" dirty="0"/>
              <a:t>H</a:t>
            </a:r>
            <a:r>
              <a:rPr lang="en-US" altLang="zh-TW" sz="2200" i="1" baseline="-25000" dirty="0"/>
              <a:t>4999</a:t>
            </a:r>
            <a:r>
              <a:rPr lang="en-US" altLang="zh-TW" sz="2200" dirty="0"/>
              <a:t> is a graph with 10000 vertices and a diameter of 2502. </a:t>
            </a:r>
          </a:p>
          <a:p>
            <a:pPr marL="0" indent="0" algn="just">
              <a:buNone/>
            </a:pPr>
            <a:r>
              <a:rPr lang="en-US" altLang="zh-TW" sz="2200" dirty="0">
                <a:solidFill>
                  <a:srgbClr val="FF0000"/>
                </a:solidFill>
              </a:rPr>
              <a:t>          n/4</a:t>
            </a:r>
          </a:p>
          <a:p>
            <a:pPr algn="just"/>
            <a:r>
              <a:rPr lang="en-US" altLang="zh-TW" sz="2200" i="1" dirty="0"/>
              <a:t>MS</a:t>
            </a:r>
            <a:r>
              <a:rPr lang="en-US" altLang="zh-TW" sz="2200" i="1" baseline="-25000" dirty="0"/>
              <a:t>1666</a:t>
            </a:r>
            <a:r>
              <a:rPr lang="en-US" altLang="zh-TW" sz="2200" dirty="0"/>
              <a:t> is a graph with 10000 vertices and a diameter of 1667.</a:t>
            </a:r>
          </a:p>
          <a:p>
            <a:pPr marL="0" indent="0" algn="just">
              <a:buNone/>
            </a:pPr>
            <a:r>
              <a:rPr lang="en-US" altLang="zh-TW" sz="2200" dirty="0"/>
              <a:t>          </a:t>
            </a:r>
            <a:r>
              <a:rPr lang="en-US" altLang="zh-TW" sz="2200" dirty="0">
                <a:solidFill>
                  <a:srgbClr val="FF0000"/>
                </a:solidFill>
              </a:rPr>
              <a:t>n/6</a:t>
            </a:r>
          </a:p>
          <a:p>
            <a:pPr algn="just"/>
            <a:endParaRPr lang="en-US" altLang="zh-TW" sz="22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63022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5036261"/>
              </p:ext>
            </p:extLst>
          </p:nvPr>
        </p:nvGraphicFramePr>
        <p:xfrm>
          <a:off x="827584" y="1844824"/>
          <a:ext cx="7297854" cy="2664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03" r:id="rId3" imgW="11104245" imgH="4062222" progId="Microsoft">
                  <p:embed/>
                </p:oleObj>
              </mc:Choice>
              <mc:Fallback>
                <p:oleObj r:id="rId3" imgW="11104245" imgH="4062222" progId="Microsoft">
                  <p:embed/>
                  <p:pic>
                    <p:nvPicPr>
                      <p:cNvPr id="4" name="物件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1844824"/>
                        <a:ext cx="7297854" cy="266429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矩形 4"/>
          <p:cNvSpPr/>
          <p:nvPr/>
        </p:nvSpPr>
        <p:spPr>
          <a:xfrm>
            <a:off x="1403648" y="5157192"/>
            <a:ext cx="64087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TW" i="1" dirty="0"/>
              <a:t>W</a:t>
            </a:r>
            <a:r>
              <a:rPr lang="en-US" altLang="zh-TW" i="1" baseline="-25000" dirty="0"/>
              <a:t>49</a:t>
            </a:r>
            <a:r>
              <a:rPr lang="en-US" altLang="zh-TW" dirty="0"/>
              <a:t> is a graph with 9900 vertices and a diameter of 150 while </a:t>
            </a:r>
            <a:r>
              <a:rPr lang="en-US" altLang="zh-TW" i="1" dirty="0"/>
              <a:t>W</a:t>
            </a:r>
            <a:r>
              <a:rPr lang="en-US" altLang="zh-TW" i="1" baseline="-25000" dirty="0"/>
              <a:t>50</a:t>
            </a:r>
            <a:r>
              <a:rPr lang="en-US" altLang="zh-TW" dirty="0"/>
              <a:t> is a graph with 10302 vertices and a diameter of 153.</a:t>
            </a:r>
          </a:p>
          <a:p>
            <a:pPr algn="just"/>
            <a:endParaRPr lang="en-US" altLang="zh-TW" dirty="0"/>
          </a:p>
          <a:p>
            <a:pPr algn="just"/>
            <a:r>
              <a:rPr lang="en-US" altLang="zh-TW" dirty="0">
                <a:solidFill>
                  <a:srgbClr val="FF0000"/>
                </a:solidFill>
              </a:rPr>
              <a:t>1.5n </a:t>
            </a:r>
            <a:r>
              <a:rPr lang="en-US" altLang="zh-TW" baseline="30000" dirty="0">
                <a:solidFill>
                  <a:srgbClr val="FF0000"/>
                </a:solidFill>
              </a:rPr>
              <a:t>1/2</a:t>
            </a:r>
          </a:p>
        </p:txBody>
      </p:sp>
    </p:spTree>
    <p:extLst>
      <p:ext uri="{BB962C8B-B14F-4D97-AF65-F5344CB8AC3E}">
        <p14:creationId xmlns:p14="http://schemas.microsoft.com/office/powerpoint/2010/main" val="3600341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187798"/>
              </p:ext>
            </p:extLst>
          </p:nvPr>
        </p:nvGraphicFramePr>
        <p:xfrm>
          <a:off x="1907704" y="1052736"/>
          <a:ext cx="4752528" cy="5500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02" name="Visio" r:id="rId3" imgW="6197498" imgH="7171334" progId="Visio.Drawing.6">
                  <p:embed/>
                </p:oleObj>
              </mc:Choice>
              <mc:Fallback>
                <p:oleObj name="Visio" r:id="rId3" imgW="6197498" imgH="7171334" progId="Visio.Drawing.6">
                  <p:embed/>
                  <p:pic>
                    <p:nvPicPr>
                      <p:cNvPr id="2048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704" y="1052736"/>
                        <a:ext cx="4752528" cy="55002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63022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3985296"/>
              </p:ext>
            </p:extLst>
          </p:nvPr>
        </p:nvGraphicFramePr>
        <p:xfrm>
          <a:off x="1133349" y="2532484"/>
          <a:ext cx="6953465" cy="3704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6" r:id="rId3" imgW="12856083" imgH="6851142" progId="Microsoft">
                  <p:embed/>
                </p:oleObj>
              </mc:Choice>
              <mc:Fallback>
                <p:oleObj r:id="rId3" imgW="12856083" imgH="6851142" progId="Microsoft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3349" y="2532484"/>
                        <a:ext cx="6953465" cy="370482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6302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500733"/>
            <a:ext cx="5206695" cy="44485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63022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1654928"/>
              </p:ext>
            </p:extLst>
          </p:nvPr>
        </p:nvGraphicFramePr>
        <p:xfrm>
          <a:off x="2699792" y="692696"/>
          <a:ext cx="3942184" cy="48937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8" r:id="rId3" imgW="6744600" imgH="8371800" progId="">
                  <p:embed/>
                </p:oleObj>
              </mc:Choice>
              <mc:Fallback>
                <p:oleObj r:id="rId3" imgW="6744600" imgH="83718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9792" y="692696"/>
                        <a:ext cx="3942184" cy="489374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63022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. It can be shown that </a:t>
            </a:r>
            <a:r>
              <a:rPr lang="en-US" altLang="zh-TW" i="1" dirty="0"/>
              <a:t>B</a:t>
            </a:r>
            <a:r>
              <a:rPr lang="en-US" altLang="zh-TW" i="1" baseline="-25000" dirty="0"/>
              <a:t>12</a:t>
            </a:r>
            <a:r>
              <a:rPr lang="en-US" altLang="zh-TW" dirty="0"/>
              <a:t> is a graph with 12286 vertices and a diameter of 24.</a:t>
            </a:r>
            <a:endParaRPr lang="zh-TW" altLang="en-US" dirty="0"/>
          </a:p>
          <a:p>
            <a:endParaRPr lang="en-US" altLang="zh-TW" dirty="0"/>
          </a:p>
          <a:p>
            <a:r>
              <a:rPr lang="en-US" altLang="zh-TW" dirty="0">
                <a:solidFill>
                  <a:srgbClr val="FF0000"/>
                </a:solidFill>
              </a:rPr>
              <a:t>2 log n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2377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</p:spPr>
        <p:txBody>
          <a:bodyPr>
            <a:normAutofit/>
          </a:bodyPr>
          <a:lstStyle/>
          <a:p>
            <a:pPr algn="just"/>
            <a:r>
              <a:rPr lang="en-US" altLang="zh-TW" sz="2200" dirty="0"/>
              <a:t>Another comparison</a:t>
            </a:r>
            <a:endParaRPr lang="zh-TW" altLang="en-US" sz="22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413765"/>
              </p:ext>
            </p:extLst>
          </p:nvPr>
        </p:nvGraphicFramePr>
        <p:xfrm>
          <a:off x="1187624" y="1191284"/>
          <a:ext cx="6840760" cy="51955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3" r:id="rId3" imgW="8797671" imgH="6672834" progId="Microsoft">
                  <p:embed/>
                </p:oleObj>
              </mc:Choice>
              <mc:Fallback>
                <p:oleObj r:id="rId3" imgW="8797671" imgH="6672834" progId="Microsoft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1191284"/>
                        <a:ext cx="6840760" cy="51955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63022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altLang="zh-TW" dirty="0"/>
              <a:t>We have seen that all graphs in Category 1 are Hamiltonian connected, 1-edge fault tolerant Hamiltonian, and 1-vertex fault tolerant Hamiltonian. Thus, there are many graphs in region 1.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664535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</p:spPr>
        <p:txBody>
          <a:bodyPr>
            <a:normAutofit/>
          </a:bodyPr>
          <a:lstStyle/>
          <a:p>
            <a:pPr algn="just"/>
            <a:r>
              <a:rPr lang="en-US" altLang="zh-TW" sz="2200" dirty="0"/>
              <a:t>The graph in Figure 4-36 is in region 2: </a:t>
            </a:r>
            <a:r>
              <a:rPr lang="en-US" altLang="zh-TW" sz="2000" dirty="0"/>
              <a:t>cubic Hamiltonian graphs, 1-edge fault tolerant Hamiltonian, not 1-vertex fault tolerant Hamiltonian nor Hamiltonian connected.</a:t>
            </a:r>
            <a:endParaRPr lang="zh-TW" altLang="en-US" sz="22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0784075"/>
              </p:ext>
            </p:extLst>
          </p:nvPr>
        </p:nvGraphicFramePr>
        <p:xfrm>
          <a:off x="1763688" y="2420888"/>
          <a:ext cx="5882500" cy="42484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97" r:id="rId3" imgW="5113401" imgH="3689604" progId="Microsoft">
                  <p:embed/>
                </p:oleObj>
              </mc:Choice>
              <mc:Fallback>
                <p:oleObj r:id="rId3" imgW="5113401" imgH="3689604" progId="Microsoft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688" y="2420888"/>
                        <a:ext cx="5882500" cy="424847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4067944" y="630932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Figure 4-36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663022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755576" y="692696"/>
            <a:ext cx="2736304" cy="2304256"/>
            <a:chOff x="1515108" y="1408817"/>
            <a:chExt cx="6113783" cy="5264517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5108" y="1408817"/>
              <a:ext cx="6113783" cy="5077549"/>
            </a:xfrm>
            <a:prstGeom prst="rect">
              <a:avLst/>
            </a:prstGeom>
          </p:spPr>
        </p:pic>
        <p:sp>
          <p:nvSpPr>
            <p:cNvPr id="6" name="文字方塊 5"/>
            <p:cNvSpPr txBox="1"/>
            <p:nvPr/>
          </p:nvSpPr>
          <p:spPr>
            <a:xfrm>
              <a:off x="4009891" y="6304002"/>
              <a:ext cx="1124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Figure 2-2</a:t>
              </a:r>
              <a:endParaRPr lang="zh-TW" altLang="en-US" dirty="0"/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5220072" y="1340768"/>
            <a:ext cx="2479776" cy="2032025"/>
            <a:chOff x="1380291" y="1327565"/>
            <a:chExt cx="6136864" cy="5028785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291" y="1327565"/>
              <a:ext cx="5668812" cy="5028785"/>
            </a:xfrm>
            <a:prstGeom prst="rect">
              <a:avLst/>
            </a:prstGeom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1051" y="4725144"/>
              <a:ext cx="936104" cy="1123325"/>
            </a:xfrm>
            <a:prstGeom prst="rect">
              <a:avLst/>
            </a:prstGeom>
          </p:spPr>
        </p:pic>
      </p:grpSp>
      <p:graphicFrame>
        <p:nvGraphicFramePr>
          <p:cNvPr id="10" name="物件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9949302"/>
              </p:ext>
            </p:extLst>
          </p:nvPr>
        </p:nvGraphicFramePr>
        <p:xfrm>
          <a:off x="2771800" y="3624450"/>
          <a:ext cx="3718519" cy="2597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4" r:id="rId6" imgW="5265039" imgH="3669030" progId="Visio.Drawing.6">
                  <p:embed/>
                </p:oleObj>
              </mc:Choice>
              <mc:Fallback>
                <p:oleObj r:id="rId6" imgW="5265039" imgH="3669030" progId="Visio.Drawing.6">
                  <p:embed/>
                  <p:pic>
                    <p:nvPicPr>
                      <p:cNvPr id="4" name="物件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3624450"/>
                        <a:ext cx="3718519" cy="259706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文字方塊 10"/>
          <p:cNvSpPr txBox="1"/>
          <p:nvPr/>
        </p:nvSpPr>
        <p:spPr>
          <a:xfrm>
            <a:off x="706434" y="5589240"/>
            <a:ext cx="2834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Not Hamiltonian connected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649989" y="3020103"/>
            <a:ext cx="3315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1-edge fault tolerant Hamiltonian</a:t>
            </a:r>
          </a:p>
          <a:p>
            <a:r>
              <a:rPr lang="en-US" altLang="zh-TW" dirty="0"/>
              <a:t>Hamilton</a:t>
            </a:r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5004048" y="771221"/>
            <a:ext cx="383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Not 1-vertex fault tolerant Hamiltonian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663022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1080120"/>
          </a:xfrm>
        </p:spPr>
        <p:txBody>
          <a:bodyPr>
            <a:noAutofit/>
          </a:bodyPr>
          <a:lstStyle/>
          <a:p>
            <a:pPr algn="just"/>
            <a:r>
              <a:rPr lang="en-US" altLang="zh-TW" sz="2200" dirty="0"/>
              <a:t>The graph in Figure 4-37 is in region 3:  </a:t>
            </a:r>
            <a:r>
              <a:rPr lang="en-US" altLang="zh-TW" sz="2000" dirty="0"/>
              <a:t>cubic Hamiltonian graphs, not 1-edge fault tolerant Hamiltonian, but 1-vertex fault Hamiltonian and Hamiltonian connected. </a:t>
            </a:r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  <a:p>
            <a:pPr marL="0" indent="0" algn="just">
              <a:buNone/>
            </a:pPr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zh-TW" altLang="en-US" sz="22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2898899"/>
              </p:ext>
            </p:extLst>
          </p:nvPr>
        </p:nvGraphicFramePr>
        <p:xfrm>
          <a:off x="1547664" y="1484784"/>
          <a:ext cx="4865727" cy="2664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43" r:id="rId3" imgW="4343781" imgH="2377440" progId="Microsoft">
                  <p:embed/>
                </p:oleObj>
              </mc:Choice>
              <mc:Fallback>
                <p:oleObj r:id="rId3" imgW="4343781" imgH="2377440" progId="Microsoft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664" y="1484784"/>
                        <a:ext cx="4865727" cy="266429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4725144"/>
            <a:ext cx="2439097" cy="1579415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3275856" y="4750069"/>
            <a:ext cx="2308989" cy="1584176"/>
            <a:chOff x="1852117" y="2276872"/>
            <a:chExt cx="5028872" cy="4104456"/>
          </a:xfrm>
        </p:grpSpPr>
        <p:graphicFrame>
          <p:nvGraphicFramePr>
            <p:cNvPr id="9" name="物件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21567060"/>
                </p:ext>
              </p:extLst>
            </p:nvPr>
          </p:nvGraphicFramePr>
          <p:xfrm>
            <a:off x="2269319" y="2276872"/>
            <a:ext cx="4611670" cy="41044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944" r:id="rId6" imgW="5362560" imgH="4774320" progId="">
                    <p:embed/>
                  </p:oleObj>
                </mc:Choice>
                <mc:Fallback>
                  <p:oleObj r:id="rId6" imgW="5362560" imgH="4774320" progId="">
                    <p:embed/>
                    <p:pic>
                      <p:nvPicPr>
                        <p:cNvPr id="2" name="物件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69319" y="2276872"/>
                          <a:ext cx="4611670" cy="4104456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2117" y="3100586"/>
              <a:ext cx="576064" cy="810995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2411760" y="2348880"/>
              <a:ext cx="720080" cy="720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圓角矩形 11"/>
            <p:cNvSpPr/>
            <p:nvPr/>
          </p:nvSpPr>
          <p:spPr>
            <a:xfrm>
              <a:off x="5868160" y="4320000"/>
              <a:ext cx="144000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圓角矩形 12"/>
            <p:cNvSpPr/>
            <p:nvPr/>
          </p:nvSpPr>
          <p:spPr>
            <a:xfrm>
              <a:off x="5811770" y="4338000"/>
              <a:ext cx="144000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圓角矩形 13"/>
            <p:cNvSpPr/>
            <p:nvPr/>
          </p:nvSpPr>
          <p:spPr>
            <a:xfrm>
              <a:off x="5742000" y="4374000"/>
              <a:ext cx="144000" cy="468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圓角矩形 14"/>
            <p:cNvSpPr/>
            <p:nvPr/>
          </p:nvSpPr>
          <p:spPr>
            <a:xfrm>
              <a:off x="3134252" y="4671162"/>
              <a:ext cx="144000" cy="46800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6" name="圖片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4169" y="4581128"/>
              <a:ext cx="689884" cy="648072"/>
            </a:xfrm>
            <a:prstGeom prst="rect">
              <a:avLst/>
            </a:prstGeom>
          </p:spPr>
        </p:pic>
      </p:grpSp>
      <p:sp>
        <p:nvSpPr>
          <p:cNvPr id="17" name="文字方塊 16"/>
          <p:cNvSpPr txBox="1"/>
          <p:nvPr/>
        </p:nvSpPr>
        <p:spPr>
          <a:xfrm>
            <a:off x="6060871" y="5243233"/>
            <a:ext cx="2551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Hamiltonian connected:</a:t>
            </a:r>
          </a:p>
          <a:p>
            <a:r>
              <a:rPr lang="en-US" altLang="zh-TW" dirty="0"/>
              <a:t>Brute force</a:t>
            </a:r>
            <a:endParaRPr lang="zh-TW" altLang="en-US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174571" y="6302800"/>
            <a:ext cx="3715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Not 1-edge fault tolerant Hamiltonian</a:t>
            </a:r>
            <a:endParaRPr lang="zh-TW" altLang="en-US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4202894" y="6371919"/>
            <a:ext cx="3438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1-vertex fault tolerant Hamiltonian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663022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1224136"/>
          </a:xfrm>
        </p:spPr>
        <p:txBody>
          <a:bodyPr>
            <a:normAutofit/>
          </a:bodyPr>
          <a:lstStyle/>
          <a:p>
            <a:pPr algn="just"/>
            <a:r>
              <a:rPr lang="en-US" altLang="zh-TW" sz="2200" dirty="0"/>
              <a:t>The graph in Figure 4-38 is in region 4: </a:t>
            </a:r>
            <a:r>
              <a:rPr lang="en-US" altLang="zh-TW" sz="2000" dirty="0"/>
              <a:t>cubic Hamiltonian graphs, 1-edge fault tolerant Hamiltonian and Hamiltonian connected, but not 1-vertex fault Hamiltonian.</a:t>
            </a:r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7685159"/>
              </p:ext>
            </p:extLst>
          </p:nvPr>
        </p:nvGraphicFramePr>
        <p:xfrm>
          <a:off x="473986" y="1745431"/>
          <a:ext cx="4752528" cy="288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47" r:id="rId3" imgW="7404354" imgH="4501134" progId="Microsoft">
                  <p:embed/>
                </p:oleObj>
              </mc:Choice>
              <mc:Fallback>
                <p:oleObj r:id="rId3" imgW="7404354" imgH="4501134" progId="Microsoft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986" y="1745431"/>
                        <a:ext cx="4752528" cy="28824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5627732" y="209220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Figure 4-38</a:t>
            </a:r>
            <a:endParaRPr lang="zh-TW" altLang="en-US" dirty="0"/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7609460"/>
              </p:ext>
            </p:extLst>
          </p:nvPr>
        </p:nvGraphicFramePr>
        <p:xfrm>
          <a:off x="323528" y="4627831"/>
          <a:ext cx="3512905" cy="2150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48" r:id="rId5" imgW="3348990" imgH="2047875" progId="Microsoft">
                  <p:embed/>
                </p:oleObj>
              </mc:Choice>
              <mc:Fallback>
                <p:oleObj r:id="rId5" imgW="3348990" imgH="2047875" progId="Microsoft">
                  <p:embed/>
                  <p:pic>
                    <p:nvPicPr>
                      <p:cNvPr id="0" name="物件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4627831"/>
                        <a:ext cx="3512905" cy="215006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文字方塊 7"/>
          <p:cNvSpPr txBox="1"/>
          <p:nvPr/>
        </p:nvSpPr>
        <p:spPr>
          <a:xfrm>
            <a:off x="4654352" y="5085184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1-edge fault tolerant </a:t>
            </a:r>
            <a:r>
              <a:rPr lang="en-US" altLang="zh-TW" dirty="0" err="1"/>
              <a:t>hamiltonian</a:t>
            </a:r>
            <a:r>
              <a:rPr lang="en-US" altLang="zh-TW" dirty="0"/>
              <a:t> </a:t>
            </a:r>
          </a:p>
          <a:p>
            <a:r>
              <a:rPr lang="en-US" altLang="zh-TW" dirty="0"/>
              <a:t>Not 1-vertex fault tolerant Hamiltonian</a:t>
            </a:r>
          </a:p>
          <a:p>
            <a:r>
              <a:rPr lang="en-US" altLang="zh-TW" dirty="0"/>
              <a:t>Hamiltonian connected:  brute force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663022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</p:spPr>
        <p:txBody>
          <a:bodyPr>
            <a:normAutofit/>
          </a:bodyPr>
          <a:lstStyle/>
          <a:p>
            <a:pPr algn="just"/>
            <a:r>
              <a:rPr lang="en-US" altLang="zh-TW" sz="2400" dirty="0"/>
              <a:t>The graph in Figure 4-39 is in region 5: cubic Hamiltonian graphs, 1-edge fault tolerant Hamiltonian and 1-vertex fault Hamiltonian, but not Hamiltonian connected. </a:t>
            </a:r>
            <a:endParaRPr lang="zh-TW" altLang="en-US" sz="22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8504059"/>
              </p:ext>
            </p:extLst>
          </p:nvPr>
        </p:nvGraphicFramePr>
        <p:xfrm>
          <a:off x="1979712" y="1715125"/>
          <a:ext cx="5844570" cy="4512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91" r:id="rId3" imgW="7802499" imgH="6024753" progId="Microsoft">
                  <p:embed/>
                </p:oleObj>
              </mc:Choice>
              <mc:Fallback>
                <p:oleObj r:id="rId3" imgW="7802499" imgH="6024753" progId="Microsoft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1715125"/>
                        <a:ext cx="5844570" cy="451289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3851920" y="622802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Figure 4-39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663022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</p:spPr>
        <p:txBody>
          <a:bodyPr>
            <a:normAutofit/>
          </a:bodyPr>
          <a:lstStyle/>
          <a:p>
            <a:pPr algn="just"/>
            <a:r>
              <a:rPr lang="en-US" altLang="zh-TW" sz="2200" dirty="0"/>
              <a:t>Note that the graph in Figure 4-39 can be obtained from the graph in Figure 4-40 by a sequence of vertex expansions.  With brute force, we can check the graph is 1-fault tolerant Hamiltonian.  (With symmetric property)</a:t>
            </a:r>
            <a:endParaRPr lang="zh-TW" altLang="en-US" sz="22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5882994"/>
              </p:ext>
            </p:extLst>
          </p:nvPr>
        </p:nvGraphicFramePr>
        <p:xfrm>
          <a:off x="2123728" y="1874349"/>
          <a:ext cx="5176104" cy="36664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16" r:id="rId3" imgW="7820406" imgH="5547741" progId="Microsoft">
                  <p:embed/>
                </p:oleObj>
              </mc:Choice>
              <mc:Fallback>
                <p:oleObj r:id="rId3" imgW="7820406" imgH="5547741" progId="Microsoft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3728" y="1874349"/>
                        <a:ext cx="5176104" cy="366640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2123728" y="5540756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1-edge fault tolerant Hamiltonian.</a:t>
            </a:r>
          </a:p>
          <a:p>
            <a:r>
              <a:rPr lang="en-US" altLang="zh-TW" dirty="0"/>
              <a:t>1-vertex fault tolerant Hamiltonian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66302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8582178" cy="288032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63022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</p:spPr>
        <p:txBody>
          <a:bodyPr>
            <a:normAutofit/>
          </a:bodyPr>
          <a:lstStyle/>
          <a:p>
            <a:pPr algn="just"/>
            <a:r>
              <a:rPr lang="en-US" altLang="zh-TW" sz="2200" dirty="0"/>
              <a:t>Not Hamiltonian connected:  </a:t>
            </a:r>
            <a:r>
              <a:rPr lang="en-US" altLang="zh-TW" sz="2200" dirty="0" err="1"/>
              <a:t>Grinberg</a:t>
            </a:r>
            <a:r>
              <a:rPr lang="en-US" altLang="zh-TW" sz="2200" dirty="0"/>
              <a:t> condition and </a:t>
            </a:r>
            <a:r>
              <a:rPr lang="en-US" altLang="zh-TW" sz="2200" dirty="0" err="1"/>
              <a:t>shinking</a:t>
            </a:r>
            <a:endParaRPr lang="zh-TW" altLang="en-US" sz="22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3805179"/>
              </p:ext>
            </p:extLst>
          </p:nvPr>
        </p:nvGraphicFramePr>
        <p:xfrm>
          <a:off x="1907704" y="2708920"/>
          <a:ext cx="5365873" cy="4104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40" r:id="rId3" imgW="7711821" imgH="5894832" progId="Microsoft">
                  <p:embed/>
                </p:oleObj>
              </mc:Choice>
              <mc:Fallback>
                <p:oleObj r:id="rId3" imgW="7711821" imgH="5894832" progId="Microsoft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704" y="2708920"/>
                        <a:ext cx="5365873" cy="410445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7164288" y="638132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Figure 4-41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663022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</p:spPr>
        <p:txBody>
          <a:bodyPr>
            <a:normAutofit/>
          </a:bodyPr>
          <a:lstStyle/>
          <a:p>
            <a:pPr algn="just"/>
            <a:r>
              <a:rPr lang="en-US" altLang="zh-TW" sz="2200" dirty="0"/>
              <a:t>There are two possibilities: (</a:t>
            </a:r>
            <a:r>
              <a:rPr lang="en-US" altLang="zh-TW" sz="2200" i="1" dirty="0" err="1"/>
              <a:t>x,z</a:t>
            </a:r>
            <a:r>
              <a:rPr lang="en-US" altLang="zh-TW" sz="2200" dirty="0"/>
              <a:t>) is on the Hamiltonian cycle or not.</a:t>
            </a:r>
            <a:endParaRPr lang="zh-TW" altLang="zh-TW" sz="2200" dirty="0"/>
          </a:p>
          <a:p>
            <a:pPr algn="just"/>
            <a:r>
              <a:rPr lang="en-US" altLang="zh-TW" sz="2200" dirty="0"/>
              <a:t>Suppose that (</a:t>
            </a:r>
            <a:r>
              <a:rPr lang="en-US" altLang="zh-TW" sz="2200" i="1" dirty="0" err="1"/>
              <a:t>x,z</a:t>
            </a:r>
            <a:r>
              <a:rPr lang="en-US" altLang="zh-TW" sz="2200" dirty="0"/>
              <a:t>) is on the cycle. </a:t>
            </a:r>
            <a:endParaRPr lang="zh-TW" altLang="en-US" sz="22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476201"/>
              </p:ext>
            </p:extLst>
          </p:nvPr>
        </p:nvGraphicFramePr>
        <p:xfrm>
          <a:off x="1948535" y="2784698"/>
          <a:ext cx="5287761" cy="3596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3" r:id="rId3" imgW="7228332" imgH="4923282" progId="Microsoft">
                  <p:embed/>
                </p:oleObj>
              </mc:Choice>
              <mc:Fallback>
                <p:oleObj r:id="rId3" imgW="7228332" imgH="4923282" progId="Microsoft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8535" y="2784698"/>
                        <a:ext cx="5287761" cy="359663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3779912" y="647056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Figure 4-42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663022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</p:spPr>
        <p:txBody>
          <a:bodyPr>
            <a:normAutofit/>
          </a:bodyPr>
          <a:lstStyle/>
          <a:p>
            <a:pPr algn="just"/>
            <a:r>
              <a:rPr lang="en-US" altLang="zh-TW" sz="2200" dirty="0"/>
              <a:t>Suppose, conversely, that (</a:t>
            </a:r>
            <a:r>
              <a:rPr lang="en-US" altLang="zh-TW" sz="2200" i="1" dirty="0" err="1"/>
              <a:t>x,z</a:t>
            </a:r>
            <a:r>
              <a:rPr lang="en-US" altLang="zh-TW" sz="2200" dirty="0"/>
              <a:t>) is not on the cycle. </a:t>
            </a:r>
            <a:endParaRPr lang="zh-TW" altLang="en-US" sz="22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120390"/>
              </p:ext>
            </p:extLst>
          </p:nvPr>
        </p:nvGraphicFramePr>
        <p:xfrm>
          <a:off x="1741095" y="2208634"/>
          <a:ext cx="5711225" cy="388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87" r:id="rId3" imgW="7228332" imgH="4923282" progId="Microsoft">
                  <p:embed/>
                </p:oleObj>
              </mc:Choice>
              <mc:Fallback>
                <p:oleObj r:id="rId3" imgW="7228332" imgH="4923282" progId="Microsoft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1095" y="2208634"/>
                        <a:ext cx="5711225" cy="388466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1424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</p:spPr>
        <p:txBody>
          <a:bodyPr>
            <a:normAutofit/>
          </a:bodyPr>
          <a:lstStyle/>
          <a:p>
            <a:pPr algn="just"/>
            <a:r>
              <a:rPr lang="en-US" altLang="zh-TW" sz="2200" dirty="0"/>
              <a:t>The graph in Figure 4-44 is in region 6: </a:t>
            </a:r>
            <a:r>
              <a:rPr lang="en-US" altLang="zh-TW" sz="2000" dirty="0"/>
              <a:t>cubic Hamiltonian graphs, 1-vertex fault tolerant Hamiltonian but not 1-edge fault Hamiltonian nor  Hamiltonian connected</a:t>
            </a:r>
            <a:r>
              <a:rPr lang="en-US" altLang="zh-TW" sz="2200" dirty="0"/>
              <a:t>.</a:t>
            </a:r>
            <a:endParaRPr lang="zh-TW" altLang="zh-TW" sz="22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9533910"/>
              </p:ext>
            </p:extLst>
          </p:nvPr>
        </p:nvGraphicFramePr>
        <p:xfrm>
          <a:off x="1115616" y="1844824"/>
          <a:ext cx="6978837" cy="4896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10" r:id="rId3" imgW="8204073" imgH="5759958" progId="Microsoft">
                  <p:embed/>
                </p:oleObj>
              </mc:Choice>
              <mc:Fallback>
                <p:oleObj r:id="rId3" imgW="8204073" imgH="5759958" progId="Microsoft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1844824"/>
                        <a:ext cx="6978837" cy="489654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3635896" y="644404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Figure 4-44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01424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1080120"/>
          </a:xfrm>
        </p:spPr>
        <p:txBody>
          <a:bodyPr>
            <a:normAutofit/>
          </a:bodyPr>
          <a:lstStyle/>
          <a:p>
            <a:pPr algn="just"/>
            <a:r>
              <a:rPr lang="en-US" altLang="zh-TW" sz="2400" dirty="0"/>
              <a:t>3-join</a:t>
            </a:r>
            <a:endParaRPr lang="zh-TW" altLang="en-US" sz="22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5052788"/>
              </p:ext>
            </p:extLst>
          </p:nvPr>
        </p:nvGraphicFramePr>
        <p:xfrm>
          <a:off x="827583" y="2276872"/>
          <a:ext cx="7451061" cy="439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35" r:id="rId3" imgW="10852404" imgH="6404229" progId="Microsoft">
                  <p:embed/>
                </p:oleObj>
              </mc:Choice>
              <mc:Fallback>
                <p:oleObj r:id="rId3" imgW="10852404" imgH="6404229" progId="Microsoft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3" y="2276872"/>
                        <a:ext cx="7451061" cy="439248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5364088" y="638132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Figure 4-45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01424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</p:spPr>
        <p:txBody>
          <a:bodyPr>
            <a:normAutofit/>
          </a:bodyPr>
          <a:lstStyle/>
          <a:p>
            <a:pPr algn="just"/>
            <a:r>
              <a:rPr lang="en-US" altLang="zh-TW" sz="2200" dirty="0"/>
              <a:t>Thus, </a:t>
            </a:r>
            <a:r>
              <a:rPr lang="en-US" altLang="zh-TW" sz="2200" i="1" dirty="0"/>
              <a:t>K</a:t>
            </a:r>
            <a:r>
              <a:rPr lang="en-US" altLang="zh-TW" sz="2200" dirty="0"/>
              <a:t> is Hamiltonian.</a:t>
            </a:r>
          </a:p>
          <a:p>
            <a:pPr marL="0" indent="0" algn="just">
              <a:buNone/>
            </a:pPr>
            <a:endParaRPr lang="en-US" altLang="zh-TW" sz="2200" dirty="0"/>
          </a:p>
          <a:p>
            <a:pPr marL="0" indent="0" algn="just">
              <a:buNone/>
            </a:pPr>
            <a:endParaRPr lang="en-US" altLang="zh-TW" sz="2200" dirty="0"/>
          </a:p>
          <a:p>
            <a:pPr algn="just"/>
            <a:r>
              <a:rPr lang="en-US" altLang="zh-TW" sz="2200" i="1" dirty="0"/>
              <a:t>K</a:t>
            </a:r>
            <a:r>
              <a:rPr lang="en-US" altLang="zh-TW" sz="2200" dirty="0"/>
              <a:t> is 1-vertex fault tolerant Hamiltonian.</a:t>
            </a:r>
            <a:endParaRPr lang="zh-TW" altLang="en-US" sz="2200" dirty="0"/>
          </a:p>
        </p:txBody>
      </p:sp>
    </p:spTree>
    <p:extLst>
      <p:ext uri="{BB962C8B-B14F-4D97-AF65-F5344CB8AC3E}">
        <p14:creationId xmlns:p14="http://schemas.microsoft.com/office/powerpoint/2010/main" val="2001424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480720"/>
          </a:xfrm>
        </p:spPr>
        <p:txBody>
          <a:bodyPr>
            <a:normAutofit/>
          </a:bodyPr>
          <a:lstStyle/>
          <a:p>
            <a:pPr algn="just"/>
            <a:r>
              <a:rPr lang="en-US" altLang="zh-TW" sz="2400" dirty="0"/>
              <a:t>, </a:t>
            </a:r>
            <a:r>
              <a:rPr lang="en-US" altLang="zh-TW" sz="2400" i="1" dirty="0"/>
              <a:t>K</a:t>
            </a:r>
            <a:r>
              <a:rPr lang="en-US" altLang="zh-TW" sz="2400" dirty="0"/>
              <a:t> is not 1-edge fault tolerant Hamiltonian.</a:t>
            </a:r>
          </a:p>
          <a:p>
            <a:pPr algn="just"/>
            <a:endParaRPr lang="en-US" altLang="zh-TW" sz="2400" dirty="0"/>
          </a:p>
          <a:p>
            <a:pPr algn="just"/>
            <a:r>
              <a:rPr lang="en-US" altLang="zh-TW" sz="2400" dirty="0"/>
              <a:t>There is no Hamiltonian path of </a:t>
            </a:r>
            <a:r>
              <a:rPr lang="en-US" altLang="zh-TW" sz="2400" i="1" dirty="0"/>
              <a:t>G</a:t>
            </a:r>
            <a:r>
              <a:rPr lang="en-US" altLang="zh-TW" sz="2400" dirty="0"/>
              <a:t> between </a:t>
            </a:r>
            <a:r>
              <a:rPr lang="en-US" altLang="zh-TW" sz="2400" i="1" dirty="0"/>
              <a:t>c</a:t>
            </a:r>
            <a:r>
              <a:rPr lang="en-US" altLang="zh-TW" sz="2400" dirty="0"/>
              <a:t> and </a:t>
            </a:r>
            <a:r>
              <a:rPr lang="en-US" altLang="zh-TW" sz="2400" i="1" dirty="0"/>
              <a:t>d</a:t>
            </a:r>
            <a:r>
              <a:rPr lang="en-US" altLang="zh-TW" sz="2400" dirty="0"/>
              <a:t>. Thus, </a:t>
            </a:r>
            <a:r>
              <a:rPr lang="en-US" altLang="zh-TW" sz="2400" i="1" dirty="0"/>
              <a:t>K</a:t>
            </a:r>
            <a:r>
              <a:rPr lang="en-US" altLang="zh-TW" sz="2400" dirty="0"/>
              <a:t> is not Hamiltonian connected.</a:t>
            </a:r>
            <a:endParaRPr lang="zh-TW" altLang="en-US" sz="2200" dirty="0"/>
          </a:p>
        </p:txBody>
      </p:sp>
    </p:spTree>
    <p:extLst>
      <p:ext uri="{BB962C8B-B14F-4D97-AF65-F5344CB8AC3E}">
        <p14:creationId xmlns:p14="http://schemas.microsoft.com/office/powerpoint/2010/main" val="2001424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</p:spPr>
        <p:txBody>
          <a:bodyPr>
            <a:normAutofit/>
          </a:bodyPr>
          <a:lstStyle/>
          <a:p>
            <a:pPr algn="just"/>
            <a:r>
              <a:rPr lang="en-US" altLang="zh-TW" sz="2200" dirty="0"/>
              <a:t>The graph in Figure 4-46 is in region 7: </a:t>
            </a:r>
            <a:r>
              <a:rPr lang="en-US" altLang="zh-TW" sz="2000" dirty="0"/>
              <a:t>cubic Hamiltonian graphs, Hamiltonian connected  but not 1-edge fault tolerant Hamiltonian nor 1-vertex fault Hamiltonian. </a:t>
            </a:r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en-US" altLang="zh-TW" sz="24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6494767"/>
              </p:ext>
            </p:extLst>
          </p:nvPr>
        </p:nvGraphicFramePr>
        <p:xfrm>
          <a:off x="1583668" y="2276872"/>
          <a:ext cx="5976664" cy="3912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59" r:id="rId3" imgW="6268593" imgH="4104513" progId="Microsoft">
                  <p:embed/>
                </p:oleObj>
              </mc:Choice>
              <mc:Fallback>
                <p:oleObj r:id="rId3" imgW="6268593" imgH="4104513" progId="Microsoft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3668" y="2276872"/>
                        <a:ext cx="5976664" cy="3912391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1424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</p:spPr>
        <p:txBody>
          <a:bodyPr>
            <a:normAutofit/>
          </a:bodyPr>
          <a:lstStyle/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6786141"/>
              </p:ext>
            </p:extLst>
          </p:nvPr>
        </p:nvGraphicFramePr>
        <p:xfrm>
          <a:off x="683568" y="2492896"/>
          <a:ext cx="7389532" cy="35010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83" r:id="rId3" imgW="10124313" imgH="4798695" progId="Microsoft">
                  <p:embed/>
                </p:oleObj>
              </mc:Choice>
              <mc:Fallback>
                <p:oleObj r:id="rId3" imgW="10124313" imgH="4798695" progId="Microsoft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2492896"/>
                        <a:ext cx="7389532" cy="350100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1547664" y="1412776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3-join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01424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altLang="zh-TW" dirty="0"/>
              <a:t>We have already noticed that the graph </a:t>
            </a:r>
            <a:r>
              <a:rPr lang="en-US" altLang="zh-TW" i="1" dirty="0"/>
              <a:t>H</a:t>
            </a:r>
            <a:r>
              <a:rPr lang="en-US" altLang="zh-TW" dirty="0"/>
              <a:t> is Hamiltonian. Since the vertex </a:t>
            </a:r>
            <a:r>
              <a:rPr lang="en-US" altLang="zh-TW" i="1" dirty="0"/>
              <a:t>x</a:t>
            </a:r>
            <a:r>
              <a:rPr lang="en-US" altLang="zh-TW" dirty="0"/>
              <a:t> in </a:t>
            </a:r>
            <a:r>
              <a:rPr lang="en-US" altLang="zh-TW" i="1" dirty="0"/>
              <a:t>G</a:t>
            </a:r>
            <a:r>
              <a:rPr lang="en-US" altLang="zh-TW" dirty="0"/>
              <a:t> is carefully selected, there exists a fault-free Hamiltonian cycle of </a:t>
            </a:r>
            <a:r>
              <a:rPr lang="en-US" altLang="zh-TW" i="1" dirty="0"/>
              <a:t>G</a:t>
            </a:r>
            <a:r>
              <a:rPr lang="en-US" altLang="zh-TW" dirty="0"/>
              <a:t> if any (</a:t>
            </a:r>
            <a:r>
              <a:rPr lang="en-US" altLang="zh-TW" i="1" dirty="0" err="1"/>
              <a:t>x,x</a:t>
            </a:r>
            <a:r>
              <a:rPr lang="en-US" altLang="zh-TW" i="1" baseline="-25000" dirty="0" err="1"/>
              <a:t>i</a:t>
            </a:r>
            <a:r>
              <a:rPr lang="en-US" altLang="zh-TW" dirty="0"/>
              <a:t>) is faulty for </a:t>
            </a:r>
            <a:r>
              <a:rPr lang="en-US" altLang="zh-TW" i="1" dirty="0" err="1"/>
              <a:t>i</a:t>
            </a:r>
            <a:r>
              <a:rPr lang="en-US" altLang="zh-TW" i="1" dirty="0"/>
              <a:t>=1,2,3</a:t>
            </a:r>
            <a:r>
              <a:rPr lang="en-US" altLang="zh-TW" dirty="0"/>
              <a:t>. Thus, we can extend the Hamiltonian cycle of </a:t>
            </a:r>
            <a:r>
              <a:rPr lang="en-US" altLang="zh-TW" i="1" dirty="0"/>
              <a:t>H</a:t>
            </a:r>
            <a:r>
              <a:rPr lang="en-US" altLang="zh-TW" dirty="0"/>
              <a:t> into a Hamiltonian cycle of </a:t>
            </a:r>
            <a:r>
              <a:rPr lang="en-US" altLang="zh-TW" i="1" dirty="0"/>
              <a:t>K</a:t>
            </a:r>
            <a:r>
              <a:rPr lang="en-US" altLang="zh-TW" dirty="0"/>
              <a:t>. Thus, </a:t>
            </a:r>
            <a:r>
              <a:rPr lang="en-US" altLang="zh-TW" i="1" dirty="0"/>
              <a:t>K</a:t>
            </a:r>
            <a:r>
              <a:rPr lang="en-US" altLang="zh-TW" dirty="0"/>
              <a:t> is Hamiltonian.</a:t>
            </a:r>
          </a:p>
          <a:p>
            <a:endParaRPr lang="en-US" altLang="zh-TW" dirty="0"/>
          </a:p>
          <a:p>
            <a:r>
              <a:rPr lang="en-US" altLang="zh-TW" dirty="0"/>
              <a:t>Suppose that </a:t>
            </a:r>
            <a:r>
              <a:rPr lang="en-US" altLang="zh-TW" i="1" dirty="0"/>
              <a:t>K</a:t>
            </a:r>
            <a:r>
              <a:rPr lang="en-US" altLang="zh-TW" dirty="0"/>
              <a:t> is 1-edge fault tolerant Hamiltonian. Then there exists a fault-free Hamiltonian cycle if the edge (</a:t>
            </a:r>
            <a:r>
              <a:rPr lang="en-US" altLang="zh-TW" i="1" dirty="0" err="1"/>
              <a:t>a,b</a:t>
            </a:r>
            <a:r>
              <a:rPr lang="en-US" altLang="zh-TW" dirty="0"/>
              <a:t>) is faulty. Obviously, this cycle uses (</a:t>
            </a:r>
            <a:r>
              <a:rPr lang="en-US" altLang="zh-TW" i="1" dirty="0"/>
              <a:t>x</a:t>
            </a:r>
            <a:r>
              <a:rPr lang="en-US" altLang="zh-TW" i="1" baseline="-25000" dirty="0"/>
              <a:t>1</a:t>
            </a:r>
            <a:r>
              <a:rPr lang="en-US" altLang="zh-TW" i="1" dirty="0"/>
              <a:t>,y</a:t>
            </a:r>
            <a:r>
              <a:rPr lang="en-US" altLang="zh-TW" i="1" baseline="-25000" dirty="0"/>
              <a:t>1</a:t>
            </a:r>
            <a:r>
              <a:rPr lang="en-US" altLang="zh-TW" dirty="0"/>
              <a:t>), (</a:t>
            </a:r>
            <a:r>
              <a:rPr lang="en-US" altLang="zh-TW" i="1" dirty="0"/>
              <a:t>x</a:t>
            </a:r>
            <a:r>
              <a:rPr lang="en-US" altLang="zh-TW" i="1" baseline="-25000" dirty="0"/>
              <a:t>2</a:t>
            </a:r>
            <a:r>
              <a:rPr lang="en-US" altLang="zh-TW" i="1" dirty="0"/>
              <a:t>,y</a:t>
            </a:r>
            <a:r>
              <a:rPr lang="en-US" altLang="zh-TW" i="1" baseline="-25000" dirty="0"/>
              <a:t>2</a:t>
            </a:r>
            <a:r>
              <a:rPr lang="en-US" altLang="zh-TW" dirty="0"/>
              <a:t>), or (</a:t>
            </a:r>
            <a:r>
              <a:rPr lang="en-US" altLang="zh-TW" i="1" dirty="0"/>
              <a:t>x</a:t>
            </a:r>
            <a:r>
              <a:rPr lang="en-US" altLang="zh-TW" i="1" baseline="-25000" dirty="0"/>
              <a:t>3</a:t>
            </a:r>
            <a:r>
              <a:rPr lang="en-US" altLang="zh-TW" i="1" dirty="0"/>
              <a:t>,y</a:t>
            </a:r>
            <a:r>
              <a:rPr lang="en-US" altLang="zh-TW" i="1" baseline="-25000" dirty="0"/>
              <a:t>3</a:t>
            </a:r>
            <a:r>
              <a:rPr lang="en-US" altLang="zh-TW" dirty="0"/>
              <a:t>). Without loss of generality, let us assume that (</a:t>
            </a:r>
            <a:r>
              <a:rPr lang="en-US" altLang="zh-TW" i="1" dirty="0"/>
              <a:t>x</a:t>
            </a:r>
            <a:r>
              <a:rPr lang="en-US" altLang="zh-TW" i="1" baseline="-25000" dirty="0"/>
              <a:t>2</a:t>
            </a:r>
            <a:r>
              <a:rPr lang="en-US" altLang="zh-TW" i="1" dirty="0"/>
              <a:t>,y</a:t>
            </a:r>
            <a:r>
              <a:rPr lang="en-US" altLang="zh-TW" i="1" baseline="-25000" dirty="0"/>
              <a:t>2</a:t>
            </a:r>
            <a:r>
              <a:rPr lang="en-US" altLang="zh-TW" dirty="0"/>
              <a:t>) is not in the cycle. Then this cycle can be described as beginning with </a:t>
            </a:r>
            <a:r>
              <a:rPr lang="en-US" altLang="zh-TW" i="1" dirty="0"/>
              <a:t>x</a:t>
            </a:r>
            <a:r>
              <a:rPr lang="en-US" altLang="zh-TW" i="1" baseline="-25000" dirty="0"/>
              <a:t>1</a:t>
            </a:r>
            <a:r>
              <a:rPr lang="en-US" altLang="zh-TW" dirty="0"/>
              <a:t>, followed by a path </a:t>
            </a:r>
            <a:r>
              <a:rPr lang="en-US" altLang="zh-TW" i="1" dirty="0"/>
              <a:t>P</a:t>
            </a:r>
            <a:r>
              <a:rPr lang="en-US" altLang="zh-TW" dirty="0"/>
              <a:t> to </a:t>
            </a:r>
            <a:r>
              <a:rPr lang="en-US" altLang="zh-TW" i="1" dirty="0"/>
              <a:t>x</a:t>
            </a:r>
            <a:r>
              <a:rPr lang="en-US" altLang="zh-TW" i="1" baseline="-25000" dirty="0"/>
              <a:t>3</a:t>
            </a:r>
            <a:r>
              <a:rPr lang="en-US" altLang="zh-TW" dirty="0"/>
              <a:t>, then </a:t>
            </a:r>
            <a:r>
              <a:rPr lang="en-US" altLang="zh-TW" i="1" dirty="0"/>
              <a:t>y</a:t>
            </a:r>
            <a:r>
              <a:rPr lang="en-US" altLang="zh-TW" i="1" baseline="-25000" dirty="0"/>
              <a:t>3</a:t>
            </a:r>
            <a:r>
              <a:rPr lang="en-US" altLang="zh-TW" dirty="0"/>
              <a:t>, followed by a path</a:t>
            </a:r>
            <a:r>
              <a:rPr lang="en-US" altLang="zh-TW" i="1" dirty="0"/>
              <a:t> Q </a:t>
            </a:r>
            <a:r>
              <a:rPr lang="en-US" altLang="zh-TW" dirty="0"/>
              <a:t>to </a:t>
            </a:r>
            <a:r>
              <a:rPr lang="en-US" altLang="zh-TW" i="1" dirty="0"/>
              <a:t>y</a:t>
            </a:r>
            <a:r>
              <a:rPr lang="en-US" altLang="zh-TW" i="1" baseline="-25000" dirty="0"/>
              <a:t>1</a:t>
            </a:r>
            <a:r>
              <a:rPr lang="en-US" altLang="zh-TW" dirty="0"/>
              <a:t>, then back to </a:t>
            </a:r>
            <a:r>
              <a:rPr lang="en-US" altLang="zh-TW" i="1" dirty="0"/>
              <a:t>x</a:t>
            </a:r>
            <a:r>
              <a:rPr lang="en-US" altLang="zh-TW" i="1" baseline="-25000" dirty="0"/>
              <a:t>1</a:t>
            </a:r>
            <a:r>
              <a:rPr lang="en-US" altLang="zh-TW" dirty="0"/>
              <a:t>. The path begins with </a:t>
            </a:r>
            <a:r>
              <a:rPr lang="en-US" altLang="zh-TW" i="1" dirty="0"/>
              <a:t>y</a:t>
            </a:r>
            <a:r>
              <a:rPr lang="en-US" altLang="zh-TW" dirty="0"/>
              <a:t>, then </a:t>
            </a:r>
            <a:r>
              <a:rPr lang="en-US" altLang="zh-TW" i="1" dirty="0"/>
              <a:t>y</a:t>
            </a:r>
            <a:r>
              <a:rPr lang="en-US" altLang="zh-TW" i="1" baseline="-25000" dirty="0"/>
              <a:t>3</a:t>
            </a:r>
            <a:r>
              <a:rPr lang="en-US" altLang="zh-TW" dirty="0"/>
              <a:t>, followed by the path </a:t>
            </a:r>
            <a:r>
              <a:rPr lang="en-US" altLang="zh-TW" i="1" dirty="0"/>
              <a:t>P</a:t>
            </a:r>
            <a:r>
              <a:rPr lang="en-US" altLang="zh-TW" dirty="0"/>
              <a:t> to </a:t>
            </a:r>
            <a:r>
              <a:rPr lang="en-US" altLang="zh-TW" i="1" dirty="0"/>
              <a:t>y</a:t>
            </a:r>
            <a:r>
              <a:rPr lang="en-US" altLang="zh-TW" i="1" baseline="-25000" dirty="0"/>
              <a:t>1</a:t>
            </a:r>
            <a:r>
              <a:rPr lang="en-US" altLang="zh-TW" dirty="0"/>
              <a:t>, then back to </a:t>
            </a:r>
            <a:r>
              <a:rPr lang="en-US" altLang="zh-TW" i="1" dirty="0"/>
              <a:t>y,</a:t>
            </a:r>
            <a:r>
              <a:rPr lang="en-US" altLang="zh-TW" dirty="0"/>
              <a:t> forming a fault-free Hamiltonian cycle of </a:t>
            </a:r>
            <a:r>
              <a:rPr lang="en-US" altLang="zh-TW" i="1" dirty="0"/>
              <a:t>H</a:t>
            </a:r>
            <a:r>
              <a:rPr lang="en-US" altLang="zh-TW" dirty="0"/>
              <a:t>. However, we already know that there is no fault-free Hamiltonian cycle of </a:t>
            </a:r>
            <a:r>
              <a:rPr lang="en-US" altLang="zh-TW" i="1" dirty="0"/>
              <a:t>H</a:t>
            </a:r>
            <a:r>
              <a:rPr lang="en-US" altLang="zh-TW" dirty="0"/>
              <a:t> if the edge (</a:t>
            </a:r>
            <a:r>
              <a:rPr lang="en-US" altLang="zh-TW" i="1" dirty="0" err="1"/>
              <a:t>a,b</a:t>
            </a:r>
            <a:r>
              <a:rPr lang="en-US" altLang="zh-TW" dirty="0"/>
              <a:t>) is faulty. Thus, </a:t>
            </a:r>
            <a:r>
              <a:rPr lang="en-US" altLang="zh-TW" i="1" dirty="0"/>
              <a:t>K</a:t>
            </a:r>
            <a:r>
              <a:rPr lang="en-US" altLang="zh-TW" dirty="0"/>
              <a:t> is not 1-edge fault tolerant Hamiltonian.</a:t>
            </a:r>
          </a:p>
          <a:p>
            <a:endParaRPr lang="zh-TW" altLang="en-US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62365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928" y="1340768"/>
            <a:ext cx="6184424" cy="446449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63022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480720"/>
          </a:xfrm>
        </p:spPr>
        <p:txBody>
          <a:bodyPr>
            <a:normAutofit/>
          </a:bodyPr>
          <a:lstStyle/>
          <a:p>
            <a:pPr algn="just"/>
            <a:endParaRPr lang="en-US" altLang="zh-TW" sz="2400" dirty="0"/>
          </a:p>
          <a:p>
            <a:pPr algn="just"/>
            <a:r>
              <a:rPr lang="en-US" altLang="zh-TW" sz="2400" dirty="0"/>
              <a:t>Suppose that </a:t>
            </a:r>
            <a:r>
              <a:rPr lang="en-US" altLang="zh-TW" sz="2400" i="1" dirty="0"/>
              <a:t>K</a:t>
            </a:r>
            <a:r>
              <a:rPr lang="en-US" altLang="zh-TW" sz="2400" dirty="0"/>
              <a:t> is 1-vertex fault tolerant Hamiltonian. Then there exists a fault-free Hamiltonian cycle if the vertex </a:t>
            </a:r>
            <a:r>
              <a:rPr lang="en-US" altLang="zh-TW" sz="2400" i="1" dirty="0"/>
              <a:t>c</a:t>
            </a:r>
            <a:r>
              <a:rPr lang="en-US" altLang="zh-TW" sz="2400" dirty="0"/>
              <a:t> is faulty. Obviously, this cycle uses (</a:t>
            </a:r>
            <a:r>
              <a:rPr lang="en-US" altLang="zh-TW" sz="2400" i="1" dirty="0"/>
              <a:t>x</a:t>
            </a:r>
            <a:r>
              <a:rPr lang="en-US" altLang="zh-TW" sz="2400" i="1" baseline="-25000" dirty="0"/>
              <a:t>1</a:t>
            </a:r>
            <a:r>
              <a:rPr lang="en-US" altLang="zh-TW" sz="2400" i="1" dirty="0"/>
              <a:t>,y</a:t>
            </a:r>
            <a:r>
              <a:rPr lang="en-US" altLang="zh-TW" sz="2400" i="1" baseline="-25000" dirty="0"/>
              <a:t>1</a:t>
            </a:r>
            <a:r>
              <a:rPr lang="en-US" altLang="zh-TW" sz="2400" dirty="0"/>
              <a:t>), (</a:t>
            </a:r>
            <a:r>
              <a:rPr lang="en-US" altLang="zh-TW" sz="2400" i="1" dirty="0"/>
              <a:t>x</a:t>
            </a:r>
            <a:r>
              <a:rPr lang="en-US" altLang="zh-TW" sz="2400" i="1" baseline="-25000" dirty="0"/>
              <a:t>2</a:t>
            </a:r>
            <a:r>
              <a:rPr lang="en-US" altLang="zh-TW" sz="2400" i="1" dirty="0"/>
              <a:t>,y</a:t>
            </a:r>
            <a:r>
              <a:rPr lang="en-US" altLang="zh-TW" sz="2400" i="1" baseline="-25000" dirty="0"/>
              <a:t>2</a:t>
            </a:r>
            <a:r>
              <a:rPr lang="en-US" altLang="zh-TW" sz="2400" dirty="0"/>
              <a:t>), or (</a:t>
            </a:r>
            <a:r>
              <a:rPr lang="en-US" altLang="zh-TW" sz="2400" i="1" dirty="0"/>
              <a:t>x</a:t>
            </a:r>
            <a:r>
              <a:rPr lang="en-US" altLang="zh-TW" sz="2400" i="1" baseline="-25000" dirty="0"/>
              <a:t>3</a:t>
            </a:r>
            <a:r>
              <a:rPr lang="en-US" altLang="zh-TW" sz="2400" i="1" dirty="0"/>
              <a:t>,y</a:t>
            </a:r>
            <a:r>
              <a:rPr lang="en-US" altLang="zh-TW" sz="2400" i="1" baseline="-25000" dirty="0"/>
              <a:t>3</a:t>
            </a:r>
            <a:r>
              <a:rPr lang="en-US" altLang="zh-TW" sz="2400" dirty="0"/>
              <a:t>). Without loss of generality, let us assume that (</a:t>
            </a:r>
            <a:r>
              <a:rPr lang="en-US" altLang="zh-TW" sz="2400" i="1" dirty="0"/>
              <a:t>x</a:t>
            </a:r>
            <a:r>
              <a:rPr lang="en-US" altLang="zh-TW" sz="2400" i="1" baseline="-25000" dirty="0"/>
              <a:t>2</a:t>
            </a:r>
            <a:r>
              <a:rPr lang="en-US" altLang="zh-TW" sz="2400" i="1" dirty="0"/>
              <a:t>,y</a:t>
            </a:r>
            <a:r>
              <a:rPr lang="en-US" altLang="zh-TW" sz="2400" i="1" baseline="-25000" dirty="0"/>
              <a:t>2</a:t>
            </a:r>
            <a:r>
              <a:rPr lang="en-US" altLang="zh-TW" sz="2400" dirty="0"/>
              <a:t>) is not in the cycle. Then this cycle can be described as beginning with </a:t>
            </a:r>
            <a:r>
              <a:rPr lang="en-US" altLang="zh-TW" sz="2400" i="1" dirty="0"/>
              <a:t>x</a:t>
            </a:r>
            <a:r>
              <a:rPr lang="en-US" altLang="zh-TW" sz="2400" i="1" baseline="-25000" dirty="0"/>
              <a:t>1</a:t>
            </a:r>
            <a:r>
              <a:rPr lang="en-US" altLang="zh-TW" sz="2400" dirty="0"/>
              <a:t>, followed by a path </a:t>
            </a:r>
            <a:r>
              <a:rPr lang="en-US" altLang="zh-TW" sz="2400" i="1" dirty="0"/>
              <a:t>P</a:t>
            </a:r>
            <a:r>
              <a:rPr lang="en-US" altLang="zh-TW" sz="2400" dirty="0"/>
              <a:t> to </a:t>
            </a:r>
            <a:r>
              <a:rPr lang="en-US" altLang="zh-TW" sz="2400" i="1" dirty="0"/>
              <a:t>x</a:t>
            </a:r>
            <a:r>
              <a:rPr lang="en-US" altLang="zh-TW" sz="2400" i="1" baseline="-25000" dirty="0"/>
              <a:t>3</a:t>
            </a:r>
            <a:r>
              <a:rPr lang="en-US" altLang="zh-TW" sz="2400" dirty="0"/>
              <a:t>, then </a:t>
            </a:r>
            <a:r>
              <a:rPr lang="en-US" altLang="zh-TW" sz="2400" i="1" dirty="0"/>
              <a:t>y</a:t>
            </a:r>
            <a:r>
              <a:rPr lang="en-US" altLang="zh-TW" sz="2400" i="1" baseline="-25000" dirty="0"/>
              <a:t>3</a:t>
            </a:r>
            <a:r>
              <a:rPr lang="en-US" altLang="zh-TW" sz="2400" dirty="0"/>
              <a:t>, followed by a path</a:t>
            </a:r>
            <a:r>
              <a:rPr lang="en-US" altLang="zh-TW" sz="2400" i="1" dirty="0"/>
              <a:t> Q </a:t>
            </a:r>
            <a:r>
              <a:rPr lang="en-US" altLang="zh-TW" sz="2400" dirty="0"/>
              <a:t>to </a:t>
            </a:r>
            <a:r>
              <a:rPr lang="en-US" altLang="zh-TW" sz="2400" i="1" dirty="0"/>
              <a:t>y</a:t>
            </a:r>
            <a:r>
              <a:rPr lang="en-US" altLang="zh-TW" sz="2400" i="1" baseline="-25000" dirty="0"/>
              <a:t>1</a:t>
            </a:r>
            <a:r>
              <a:rPr lang="en-US" altLang="zh-TW" sz="2400" dirty="0"/>
              <a:t>, then back to </a:t>
            </a:r>
            <a:r>
              <a:rPr lang="en-US" altLang="zh-TW" sz="2400" i="1" dirty="0"/>
              <a:t>x</a:t>
            </a:r>
            <a:r>
              <a:rPr lang="en-US" altLang="zh-TW" sz="2400" i="1" baseline="-25000" dirty="0"/>
              <a:t>1</a:t>
            </a:r>
            <a:r>
              <a:rPr lang="en-US" altLang="zh-TW" sz="2400" dirty="0"/>
              <a:t>. The path begins with </a:t>
            </a:r>
            <a:r>
              <a:rPr lang="en-US" altLang="zh-TW" sz="2400" i="1" dirty="0"/>
              <a:t>x</a:t>
            </a:r>
            <a:r>
              <a:rPr lang="en-US" altLang="zh-TW" sz="2400" dirty="0"/>
              <a:t>, then </a:t>
            </a:r>
            <a:r>
              <a:rPr lang="en-US" altLang="zh-TW" sz="2400" i="1" dirty="0"/>
              <a:t>x</a:t>
            </a:r>
            <a:r>
              <a:rPr lang="en-US" altLang="zh-TW" sz="2400" i="1" baseline="-25000" dirty="0"/>
              <a:t>1</a:t>
            </a:r>
            <a:r>
              <a:rPr lang="en-US" altLang="zh-TW" sz="2400" dirty="0"/>
              <a:t>, followed by the path </a:t>
            </a:r>
            <a:r>
              <a:rPr lang="en-US" altLang="zh-TW" sz="2400" i="1" dirty="0"/>
              <a:t>P</a:t>
            </a:r>
            <a:r>
              <a:rPr lang="en-US" altLang="zh-TW" sz="2400" dirty="0"/>
              <a:t> to </a:t>
            </a:r>
            <a:r>
              <a:rPr lang="en-US" altLang="zh-TW" sz="2400" i="1" dirty="0"/>
              <a:t>x</a:t>
            </a:r>
            <a:r>
              <a:rPr lang="en-US" altLang="zh-TW" sz="2400" i="1" baseline="-25000" dirty="0"/>
              <a:t>3</a:t>
            </a:r>
            <a:r>
              <a:rPr lang="en-US" altLang="zh-TW" sz="2400" dirty="0"/>
              <a:t>, then back to </a:t>
            </a:r>
            <a:r>
              <a:rPr lang="en-US" altLang="zh-TW" sz="2400" i="1" dirty="0"/>
              <a:t>x,</a:t>
            </a:r>
            <a:r>
              <a:rPr lang="en-US" altLang="zh-TW" sz="2400" dirty="0"/>
              <a:t> forming a fault-free Hamiltonian cycle of </a:t>
            </a:r>
            <a:r>
              <a:rPr lang="en-US" altLang="zh-TW" sz="2400" i="1" dirty="0"/>
              <a:t>G</a:t>
            </a:r>
            <a:r>
              <a:rPr lang="en-US" altLang="zh-TW" sz="2400" dirty="0"/>
              <a:t>. However, we already know that there is no fault-free Hamiltonian cycle of </a:t>
            </a:r>
            <a:r>
              <a:rPr lang="en-US" altLang="zh-TW" sz="2400" i="1" dirty="0"/>
              <a:t>G</a:t>
            </a:r>
            <a:r>
              <a:rPr lang="en-US" altLang="zh-TW" sz="2400" dirty="0"/>
              <a:t> if the vertex </a:t>
            </a:r>
            <a:r>
              <a:rPr lang="en-US" altLang="zh-TW" sz="2400" i="1" dirty="0"/>
              <a:t>a</a:t>
            </a:r>
            <a:r>
              <a:rPr lang="en-US" altLang="zh-TW" sz="2400" dirty="0"/>
              <a:t> is faulty. Thus, </a:t>
            </a:r>
            <a:r>
              <a:rPr lang="en-US" altLang="zh-TW" sz="2400" i="1" dirty="0"/>
              <a:t>K</a:t>
            </a:r>
            <a:r>
              <a:rPr lang="en-US" altLang="zh-TW" sz="2400" dirty="0"/>
              <a:t> is not 1-vertex fault tolerant Hamiltonian.</a:t>
            </a:r>
          </a:p>
          <a:p>
            <a:pPr algn="just"/>
            <a:endParaRPr lang="en-US" altLang="zh-TW" sz="2400" dirty="0"/>
          </a:p>
          <a:p>
            <a:pPr algn="just"/>
            <a:r>
              <a:rPr lang="en-US" altLang="zh-TW" sz="2200" dirty="0"/>
              <a:t>By trial and error, we can check that the graph </a:t>
            </a:r>
            <a:r>
              <a:rPr lang="en-US" altLang="zh-TW" sz="2200" i="1" dirty="0"/>
              <a:t>K</a:t>
            </a:r>
            <a:r>
              <a:rPr lang="en-US" altLang="zh-TW" sz="2200" dirty="0"/>
              <a:t> is Hamiltonian connected. Thus, the graph </a:t>
            </a:r>
            <a:r>
              <a:rPr lang="en-US" altLang="zh-TW" sz="2200" i="1" dirty="0"/>
              <a:t>K</a:t>
            </a:r>
            <a:r>
              <a:rPr lang="en-US" altLang="zh-TW" sz="2200" dirty="0"/>
              <a:t> is in region 7.</a:t>
            </a:r>
          </a:p>
          <a:p>
            <a:pPr algn="just"/>
            <a:endParaRPr lang="zh-TW" altLang="en-US" sz="2200" dirty="0"/>
          </a:p>
        </p:txBody>
      </p:sp>
    </p:spTree>
    <p:extLst>
      <p:ext uri="{BB962C8B-B14F-4D97-AF65-F5344CB8AC3E}">
        <p14:creationId xmlns:p14="http://schemas.microsoft.com/office/powerpoint/2010/main" val="2001424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</p:spPr>
        <p:txBody>
          <a:bodyPr>
            <a:normAutofit/>
          </a:bodyPr>
          <a:lstStyle/>
          <a:p>
            <a:pPr algn="just"/>
            <a:r>
              <a:rPr lang="en-US" altLang="zh-TW" sz="2200" dirty="0"/>
              <a:t>The graph in Figure 4-48 is in region 8: </a:t>
            </a:r>
            <a:r>
              <a:rPr lang="en-US" altLang="zh-TW" sz="2000" dirty="0"/>
              <a:t>cubic Hamiltonian graphs but not Hamiltonian connected, not 1-edge fault tolerant Hamiltonian, and not 1-vertex fault Hamiltonian. </a:t>
            </a:r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en-US" altLang="zh-TW" sz="2200" dirty="0"/>
          </a:p>
          <a:p>
            <a:pPr algn="just"/>
            <a:endParaRPr lang="zh-TW" altLang="en-US" sz="22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6446664"/>
              </p:ext>
            </p:extLst>
          </p:nvPr>
        </p:nvGraphicFramePr>
        <p:xfrm>
          <a:off x="2114897" y="1563588"/>
          <a:ext cx="4905375" cy="445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06" r:id="rId3" imgW="4065270" imgH="3688080" progId="Microsoft">
                  <p:embed/>
                </p:oleObj>
              </mc:Choice>
              <mc:Fallback>
                <p:oleObj r:id="rId3" imgW="4065270" imgH="3688080" progId="Microsoft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4897" y="1563588"/>
                        <a:ext cx="4905375" cy="44577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1424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720080"/>
          </a:xfrm>
        </p:spPr>
        <p:txBody>
          <a:bodyPr>
            <a:normAutofit/>
          </a:bodyPr>
          <a:lstStyle/>
          <a:p>
            <a:pPr algn="just"/>
            <a:r>
              <a:rPr lang="en-US" altLang="zh-TW" sz="2200" dirty="0"/>
              <a:t>3-join</a:t>
            </a:r>
            <a:endParaRPr lang="zh-TW" altLang="zh-TW" sz="2200" dirty="0"/>
          </a:p>
          <a:p>
            <a:pPr algn="just"/>
            <a:endParaRPr lang="zh-TW" altLang="en-US" sz="22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pSp>
        <p:nvGrpSpPr>
          <p:cNvPr id="7" name="群組 6"/>
          <p:cNvGrpSpPr/>
          <p:nvPr/>
        </p:nvGrpSpPr>
        <p:grpSpPr>
          <a:xfrm>
            <a:off x="1115616" y="908720"/>
            <a:ext cx="6181725" cy="4429125"/>
            <a:chOff x="1331640" y="1798895"/>
            <a:chExt cx="6181725" cy="4429125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1640" y="1798895"/>
              <a:ext cx="6181725" cy="4429125"/>
            </a:xfrm>
            <a:prstGeom prst="rect">
              <a:avLst/>
            </a:prstGeom>
          </p:spPr>
        </p:pic>
        <p:sp>
          <p:nvSpPr>
            <p:cNvPr id="9" name="文字方塊 8"/>
            <p:cNvSpPr txBox="1"/>
            <p:nvPr/>
          </p:nvSpPr>
          <p:spPr>
            <a:xfrm>
              <a:off x="3203848" y="4499828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i="1" dirty="0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x</a:t>
              </a:r>
              <a:r>
                <a:rPr lang="en-US" altLang="zh-TW" baseline="-25000" dirty="0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3</a:t>
              </a:r>
              <a:endParaRPr lang="zh-TW" alt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1424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</p:spPr>
        <p:txBody>
          <a:bodyPr>
            <a:normAutofit/>
          </a:bodyPr>
          <a:lstStyle/>
          <a:p>
            <a:pPr algn="just"/>
            <a:r>
              <a:rPr lang="en-US" altLang="zh-TW" sz="2200" dirty="0"/>
              <a:t>We have already noticed that graph </a:t>
            </a:r>
            <a:r>
              <a:rPr lang="en-US" altLang="zh-TW" sz="2200" i="1" dirty="0"/>
              <a:t>H</a:t>
            </a:r>
            <a:r>
              <a:rPr lang="en-US" altLang="zh-TW" sz="2200" dirty="0"/>
              <a:t> is Hamiltonian. Note that graph </a:t>
            </a:r>
            <a:r>
              <a:rPr lang="en-US" altLang="zh-TW" sz="2200" i="1" dirty="0"/>
              <a:t>G</a:t>
            </a:r>
            <a:r>
              <a:rPr lang="en-US" altLang="zh-TW" sz="2200" dirty="0"/>
              <a:t> is 1-edge fault tolerant Hamiltonian. There exists a fault-free Hamiltonian cycle of </a:t>
            </a:r>
            <a:r>
              <a:rPr lang="en-US" altLang="zh-TW" sz="2200" i="1" dirty="0"/>
              <a:t>G</a:t>
            </a:r>
            <a:r>
              <a:rPr lang="en-US" altLang="zh-TW" sz="2200" dirty="0"/>
              <a:t> if any (</a:t>
            </a:r>
            <a:r>
              <a:rPr lang="en-US" altLang="zh-TW" sz="2200" i="1" dirty="0" err="1"/>
              <a:t>x,x</a:t>
            </a:r>
            <a:r>
              <a:rPr lang="en-US" altLang="zh-TW" sz="2200" i="1" baseline="-25000" dirty="0" err="1"/>
              <a:t>i</a:t>
            </a:r>
            <a:r>
              <a:rPr lang="en-US" altLang="zh-TW" sz="2200" dirty="0"/>
              <a:t>) is faulty for </a:t>
            </a:r>
            <a:r>
              <a:rPr lang="en-US" altLang="zh-TW" sz="2200" i="1" dirty="0" err="1"/>
              <a:t>i</a:t>
            </a:r>
            <a:r>
              <a:rPr lang="en-US" altLang="zh-TW" sz="2200" i="1" dirty="0"/>
              <a:t>=1,2,3</a:t>
            </a:r>
            <a:r>
              <a:rPr lang="en-US" altLang="zh-TW" sz="2200" dirty="0"/>
              <a:t>. Thus, we can extend the Hamiltonian cycle of </a:t>
            </a:r>
            <a:r>
              <a:rPr lang="en-US" altLang="zh-TW" sz="2200" i="1" dirty="0"/>
              <a:t>H</a:t>
            </a:r>
            <a:r>
              <a:rPr lang="en-US" altLang="zh-TW" sz="2200" dirty="0"/>
              <a:t> into a Hamiltonian cycle of </a:t>
            </a:r>
            <a:r>
              <a:rPr lang="en-US" altLang="zh-TW" sz="2200" i="1" dirty="0"/>
              <a:t>K</a:t>
            </a:r>
            <a:r>
              <a:rPr lang="en-US" altLang="zh-TW" sz="2200" dirty="0"/>
              <a:t>. Thus, </a:t>
            </a:r>
            <a:r>
              <a:rPr lang="en-US" altLang="zh-TW" sz="2200" i="1" dirty="0"/>
              <a:t>K</a:t>
            </a:r>
            <a:r>
              <a:rPr lang="en-US" altLang="zh-TW" sz="2200" dirty="0"/>
              <a:t> is Hamiltonian.</a:t>
            </a:r>
          </a:p>
          <a:p>
            <a:pPr algn="just"/>
            <a:endParaRPr lang="en-US" altLang="zh-TW" sz="2200" dirty="0"/>
          </a:p>
          <a:p>
            <a:pPr algn="just"/>
            <a:r>
              <a:rPr lang="en-US" altLang="zh-TW" sz="2200" dirty="0"/>
              <a:t>Suppose that </a:t>
            </a:r>
            <a:r>
              <a:rPr lang="en-US" altLang="zh-TW" sz="2200" i="1" dirty="0"/>
              <a:t>K</a:t>
            </a:r>
            <a:r>
              <a:rPr lang="en-US" altLang="zh-TW" sz="2200" dirty="0"/>
              <a:t> is 1-edge fault tolerant Hamiltonian. If so, there exists a fault-free Hamiltonian cycle if the edge (</a:t>
            </a:r>
            <a:r>
              <a:rPr lang="en-US" altLang="zh-TW" sz="2200" i="1" dirty="0" err="1"/>
              <a:t>a,b</a:t>
            </a:r>
            <a:r>
              <a:rPr lang="en-US" altLang="zh-TW" sz="2200" dirty="0"/>
              <a:t>) is faulty. This cycle uses (</a:t>
            </a:r>
            <a:r>
              <a:rPr lang="en-US" altLang="zh-TW" sz="2200" i="1" dirty="0"/>
              <a:t>x</a:t>
            </a:r>
            <a:r>
              <a:rPr lang="en-US" altLang="zh-TW" sz="2200" i="1" baseline="-25000" dirty="0"/>
              <a:t>1</a:t>
            </a:r>
            <a:r>
              <a:rPr lang="en-US" altLang="zh-TW" sz="2200" i="1" dirty="0"/>
              <a:t>,y</a:t>
            </a:r>
            <a:r>
              <a:rPr lang="en-US" altLang="zh-TW" sz="2200" i="1" baseline="-25000" dirty="0"/>
              <a:t>1</a:t>
            </a:r>
            <a:r>
              <a:rPr lang="en-US" altLang="zh-TW" sz="2200" dirty="0"/>
              <a:t>), (</a:t>
            </a:r>
            <a:r>
              <a:rPr lang="en-US" altLang="zh-TW" sz="2200" i="1" dirty="0"/>
              <a:t>x</a:t>
            </a:r>
            <a:r>
              <a:rPr lang="en-US" altLang="zh-TW" sz="2200" i="1" baseline="-25000" dirty="0"/>
              <a:t>2</a:t>
            </a:r>
            <a:r>
              <a:rPr lang="en-US" altLang="zh-TW" sz="2200" i="1" dirty="0"/>
              <a:t>,y</a:t>
            </a:r>
            <a:r>
              <a:rPr lang="en-US" altLang="zh-TW" sz="2200" i="1" baseline="-25000" dirty="0"/>
              <a:t>2</a:t>
            </a:r>
            <a:r>
              <a:rPr lang="en-US" altLang="zh-TW" sz="2200" dirty="0"/>
              <a:t>), or (</a:t>
            </a:r>
            <a:r>
              <a:rPr lang="en-US" altLang="zh-TW" sz="2200" i="1" dirty="0"/>
              <a:t>x</a:t>
            </a:r>
            <a:r>
              <a:rPr lang="en-US" altLang="zh-TW" sz="2200" i="1" baseline="-25000" dirty="0"/>
              <a:t>3</a:t>
            </a:r>
            <a:r>
              <a:rPr lang="en-US" altLang="zh-TW" sz="2200" i="1" dirty="0"/>
              <a:t>,y</a:t>
            </a:r>
            <a:r>
              <a:rPr lang="en-US" altLang="zh-TW" sz="2200" i="1" baseline="-25000" dirty="0"/>
              <a:t>3</a:t>
            </a:r>
            <a:r>
              <a:rPr lang="en-US" altLang="zh-TW" sz="2200" dirty="0"/>
              <a:t>). Without loss of generality, let us assume that (</a:t>
            </a:r>
            <a:r>
              <a:rPr lang="en-US" altLang="zh-TW" sz="2200" i="1" dirty="0"/>
              <a:t>x</a:t>
            </a:r>
            <a:r>
              <a:rPr lang="en-US" altLang="zh-TW" sz="2200" i="1" baseline="-25000" dirty="0"/>
              <a:t>2</a:t>
            </a:r>
            <a:r>
              <a:rPr lang="en-US" altLang="zh-TW" sz="2200" i="1" dirty="0"/>
              <a:t>,y</a:t>
            </a:r>
            <a:r>
              <a:rPr lang="en-US" altLang="zh-TW" sz="2200" i="1" baseline="-25000" dirty="0"/>
              <a:t>2</a:t>
            </a:r>
            <a:r>
              <a:rPr lang="en-US" altLang="zh-TW" sz="2200" dirty="0"/>
              <a:t>) is not in the cycle. Then this cycle can be described as beginning with </a:t>
            </a:r>
            <a:r>
              <a:rPr lang="en-US" altLang="zh-TW" sz="2200" i="1" dirty="0"/>
              <a:t>x</a:t>
            </a:r>
            <a:r>
              <a:rPr lang="en-US" altLang="zh-TW" sz="2200" i="1" baseline="-25000" dirty="0"/>
              <a:t>1</a:t>
            </a:r>
            <a:r>
              <a:rPr lang="en-US" altLang="zh-TW" sz="2200" dirty="0"/>
              <a:t>, followed by a path </a:t>
            </a:r>
            <a:r>
              <a:rPr lang="en-US" altLang="zh-TW" sz="2200" i="1" dirty="0"/>
              <a:t>P</a:t>
            </a:r>
            <a:r>
              <a:rPr lang="en-US" altLang="zh-TW" sz="2200" dirty="0"/>
              <a:t> to </a:t>
            </a:r>
            <a:r>
              <a:rPr lang="en-US" altLang="zh-TW" sz="2200" i="1" dirty="0"/>
              <a:t>x</a:t>
            </a:r>
            <a:r>
              <a:rPr lang="en-US" altLang="zh-TW" sz="2200" i="1" baseline="-25000" dirty="0"/>
              <a:t>3</a:t>
            </a:r>
            <a:r>
              <a:rPr lang="en-US" altLang="zh-TW" sz="2200" dirty="0"/>
              <a:t>, then </a:t>
            </a:r>
            <a:r>
              <a:rPr lang="en-US" altLang="zh-TW" sz="2200" i="1" dirty="0"/>
              <a:t>y</a:t>
            </a:r>
            <a:r>
              <a:rPr lang="en-US" altLang="zh-TW" sz="2200" i="1" baseline="-25000" dirty="0"/>
              <a:t>3</a:t>
            </a:r>
            <a:r>
              <a:rPr lang="en-US" altLang="zh-TW" sz="2200" dirty="0"/>
              <a:t>, followed by a path</a:t>
            </a:r>
            <a:r>
              <a:rPr lang="en-US" altLang="zh-TW" sz="2200" i="1" dirty="0"/>
              <a:t> Q </a:t>
            </a:r>
            <a:r>
              <a:rPr lang="en-US" altLang="zh-TW" sz="2200" dirty="0"/>
              <a:t>to </a:t>
            </a:r>
            <a:r>
              <a:rPr lang="en-US" altLang="zh-TW" sz="2200" i="1" dirty="0"/>
              <a:t>y</a:t>
            </a:r>
            <a:r>
              <a:rPr lang="en-US" altLang="zh-TW" sz="2200" i="1" baseline="-25000" dirty="0"/>
              <a:t>1</a:t>
            </a:r>
            <a:r>
              <a:rPr lang="en-US" altLang="zh-TW" sz="2200" dirty="0"/>
              <a:t>, then back to </a:t>
            </a:r>
            <a:r>
              <a:rPr lang="en-US" altLang="zh-TW" sz="2200" i="1" dirty="0"/>
              <a:t>x</a:t>
            </a:r>
            <a:r>
              <a:rPr lang="en-US" altLang="zh-TW" sz="2200" i="1" baseline="-25000" dirty="0"/>
              <a:t>1</a:t>
            </a:r>
            <a:r>
              <a:rPr lang="en-US" altLang="zh-TW" sz="2200" dirty="0"/>
              <a:t>. The path begins with </a:t>
            </a:r>
            <a:r>
              <a:rPr lang="en-US" altLang="zh-TW" sz="2200" i="1" dirty="0"/>
              <a:t>y</a:t>
            </a:r>
            <a:r>
              <a:rPr lang="en-US" altLang="zh-TW" sz="2200" dirty="0"/>
              <a:t>, then </a:t>
            </a:r>
            <a:r>
              <a:rPr lang="en-US" altLang="zh-TW" sz="2200" i="1" dirty="0"/>
              <a:t>y</a:t>
            </a:r>
            <a:r>
              <a:rPr lang="en-US" altLang="zh-TW" sz="2200" i="1" baseline="-25000" dirty="0"/>
              <a:t>3</a:t>
            </a:r>
            <a:r>
              <a:rPr lang="en-US" altLang="zh-TW" sz="2200" dirty="0"/>
              <a:t>, followed by the path </a:t>
            </a:r>
            <a:r>
              <a:rPr lang="en-US" altLang="zh-TW" sz="2200" i="1" dirty="0"/>
              <a:t>P</a:t>
            </a:r>
            <a:r>
              <a:rPr lang="en-US" altLang="zh-TW" sz="2200" dirty="0"/>
              <a:t> to </a:t>
            </a:r>
            <a:r>
              <a:rPr lang="en-US" altLang="zh-TW" sz="2200" i="1" dirty="0"/>
              <a:t>y</a:t>
            </a:r>
            <a:r>
              <a:rPr lang="en-US" altLang="zh-TW" sz="2200" i="1" baseline="-25000" dirty="0"/>
              <a:t>1</a:t>
            </a:r>
            <a:r>
              <a:rPr lang="en-US" altLang="zh-TW" sz="2200" dirty="0"/>
              <a:t>, then back to </a:t>
            </a:r>
            <a:r>
              <a:rPr lang="en-US" altLang="zh-TW" sz="2200" i="1" dirty="0"/>
              <a:t>y,</a:t>
            </a:r>
            <a:r>
              <a:rPr lang="en-US" altLang="zh-TW" sz="2200" dirty="0"/>
              <a:t> forming a fault-free Hamiltonian cycle of </a:t>
            </a:r>
            <a:r>
              <a:rPr lang="en-US" altLang="zh-TW" sz="2200" i="1" dirty="0"/>
              <a:t>H</a:t>
            </a:r>
            <a:r>
              <a:rPr lang="en-US" altLang="zh-TW" sz="2200" dirty="0"/>
              <a:t>. However, we already know that there is no fault-free Hamiltonian cycle of </a:t>
            </a:r>
            <a:r>
              <a:rPr lang="en-US" altLang="zh-TW" sz="2200" i="1" dirty="0"/>
              <a:t>H</a:t>
            </a:r>
            <a:r>
              <a:rPr lang="en-US" altLang="zh-TW" sz="2200" dirty="0"/>
              <a:t> if the edge (</a:t>
            </a:r>
            <a:r>
              <a:rPr lang="en-US" altLang="zh-TW" sz="2200" i="1" dirty="0" err="1"/>
              <a:t>a,b</a:t>
            </a:r>
            <a:r>
              <a:rPr lang="en-US" altLang="zh-TW" sz="2200" dirty="0"/>
              <a:t>) is faulty. Thus, </a:t>
            </a:r>
            <a:r>
              <a:rPr lang="en-US" altLang="zh-TW" sz="2200" i="1" dirty="0"/>
              <a:t>K</a:t>
            </a:r>
            <a:r>
              <a:rPr lang="en-US" altLang="zh-TW" sz="2200" dirty="0"/>
              <a:t> is not 1-edge fault tolerant Hamiltonian.</a:t>
            </a:r>
            <a:endParaRPr lang="zh-TW" altLang="en-US" sz="2200" dirty="0"/>
          </a:p>
        </p:txBody>
      </p:sp>
    </p:spTree>
    <p:extLst>
      <p:ext uri="{BB962C8B-B14F-4D97-AF65-F5344CB8AC3E}">
        <p14:creationId xmlns:p14="http://schemas.microsoft.com/office/powerpoint/2010/main" val="30806357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</p:spPr>
        <p:txBody>
          <a:bodyPr>
            <a:normAutofit/>
          </a:bodyPr>
          <a:lstStyle/>
          <a:p>
            <a:pPr algn="just"/>
            <a:r>
              <a:rPr lang="en-US" altLang="zh-TW" sz="2200" dirty="0"/>
              <a:t>Suppose that </a:t>
            </a:r>
            <a:r>
              <a:rPr lang="en-US" altLang="zh-TW" sz="2200" i="1" dirty="0"/>
              <a:t>K</a:t>
            </a:r>
            <a:r>
              <a:rPr lang="en-US" altLang="zh-TW" sz="2200" dirty="0"/>
              <a:t> is 1-vertex fault tolerant Hamiltonian. If so, there exists a fault-free Hamiltonian cycle if the vertex </a:t>
            </a:r>
            <a:r>
              <a:rPr lang="en-US" altLang="zh-TW" sz="2200" i="1" dirty="0"/>
              <a:t>c</a:t>
            </a:r>
            <a:r>
              <a:rPr lang="en-US" altLang="zh-TW" sz="2200" dirty="0"/>
              <a:t> is faulty. This cycle uses (</a:t>
            </a:r>
            <a:r>
              <a:rPr lang="en-US" altLang="zh-TW" sz="2200" i="1" dirty="0"/>
              <a:t>x</a:t>
            </a:r>
            <a:r>
              <a:rPr lang="en-US" altLang="zh-TW" sz="2200" i="1" baseline="-25000" dirty="0"/>
              <a:t>1</a:t>
            </a:r>
            <a:r>
              <a:rPr lang="en-US" altLang="zh-TW" sz="2200" i="1" dirty="0"/>
              <a:t>,y</a:t>
            </a:r>
            <a:r>
              <a:rPr lang="en-US" altLang="zh-TW" sz="2200" i="1" baseline="-25000" dirty="0"/>
              <a:t>1</a:t>
            </a:r>
            <a:r>
              <a:rPr lang="en-US" altLang="zh-TW" sz="2200" dirty="0"/>
              <a:t>), (</a:t>
            </a:r>
            <a:r>
              <a:rPr lang="en-US" altLang="zh-TW" sz="2200" i="1" dirty="0"/>
              <a:t>x</a:t>
            </a:r>
            <a:r>
              <a:rPr lang="en-US" altLang="zh-TW" sz="2200" i="1" baseline="-25000" dirty="0"/>
              <a:t>2</a:t>
            </a:r>
            <a:r>
              <a:rPr lang="en-US" altLang="zh-TW" sz="2200" i="1" dirty="0"/>
              <a:t>,y</a:t>
            </a:r>
            <a:r>
              <a:rPr lang="en-US" altLang="zh-TW" sz="2200" i="1" baseline="-25000" dirty="0"/>
              <a:t>2</a:t>
            </a:r>
            <a:r>
              <a:rPr lang="en-US" altLang="zh-TW" sz="2200" dirty="0"/>
              <a:t>), or (</a:t>
            </a:r>
            <a:r>
              <a:rPr lang="en-US" altLang="zh-TW" sz="2200" i="1" dirty="0"/>
              <a:t>x</a:t>
            </a:r>
            <a:r>
              <a:rPr lang="en-US" altLang="zh-TW" sz="2200" i="1" baseline="-25000" dirty="0"/>
              <a:t>3</a:t>
            </a:r>
            <a:r>
              <a:rPr lang="en-US" altLang="zh-TW" sz="2200" i="1" dirty="0"/>
              <a:t>,y</a:t>
            </a:r>
            <a:r>
              <a:rPr lang="en-US" altLang="zh-TW" sz="2200" i="1" baseline="-25000" dirty="0"/>
              <a:t>3</a:t>
            </a:r>
            <a:r>
              <a:rPr lang="en-US" altLang="zh-TW" sz="2200" dirty="0"/>
              <a:t>). Without loss of generality, let us assume that (</a:t>
            </a:r>
            <a:r>
              <a:rPr lang="en-US" altLang="zh-TW" sz="2200" i="1" dirty="0"/>
              <a:t>x</a:t>
            </a:r>
            <a:r>
              <a:rPr lang="en-US" altLang="zh-TW" sz="2200" i="1" baseline="-25000" dirty="0"/>
              <a:t>2</a:t>
            </a:r>
            <a:r>
              <a:rPr lang="en-US" altLang="zh-TW" sz="2200" i="1" dirty="0"/>
              <a:t>,y</a:t>
            </a:r>
            <a:r>
              <a:rPr lang="en-US" altLang="zh-TW" sz="2200" i="1" baseline="-25000" dirty="0"/>
              <a:t>2</a:t>
            </a:r>
            <a:r>
              <a:rPr lang="en-US" altLang="zh-TW" sz="2200" dirty="0"/>
              <a:t>) is not in the cycle. Then this cycle can be described as beginning with </a:t>
            </a:r>
            <a:r>
              <a:rPr lang="en-US" altLang="zh-TW" sz="2200" i="1" dirty="0"/>
              <a:t>x</a:t>
            </a:r>
            <a:r>
              <a:rPr lang="en-US" altLang="zh-TW" sz="2200" i="1" baseline="-25000" dirty="0"/>
              <a:t>1</a:t>
            </a:r>
            <a:r>
              <a:rPr lang="en-US" altLang="zh-TW" sz="2200" dirty="0"/>
              <a:t>, followed by a path </a:t>
            </a:r>
            <a:r>
              <a:rPr lang="en-US" altLang="zh-TW" sz="2200" i="1" dirty="0"/>
              <a:t>P</a:t>
            </a:r>
            <a:r>
              <a:rPr lang="en-US" altLang="zh-TW" sz="2200" dirty="0"/>
              <a:t> to </a:t>
            </a:r>
            <a:r>
              <a:rPr lang="en-US" altLang="zh-TW" sz="2200" i="1" dirty="0"/>
              <a:t>x</a:t>
            </a:r>
            <a:r>
              <a:rPr lang="en-US" altLang="zh-TW" sz="2200" i="1" baseline="-25000" dirty="0"/>
              <a:t>3</a:t>
            </a:r>
            <a:r>
              <a:rPr lang="en-US" altLang="zh-TW" sz="2200" dirty="0"/>
              <a:t>, then </a:t>
            </a:r>
            <a:r>
              <a:rPr lang="en-US" altLang="zh-TW" sz="2200" i="1" dirty="0"/>
              <a:t>y</a:t>
            </a:r>
            <a:r>
              <a:rPr lang="en-US" altLang="zh-TW" sz="2200" i="1" baseline="-25000" dirty="0"/>
              <a:t>3</a:t>
            </a:r>
            <a:r>
              <a:rPr lang="en-US" altLang="zh-TW" sz="2200" dirty="0"/>
              <a:t>, followed by a path</a:t>
            </a:r>
            <a:r>
              <a:rPr lang="en-US" altLang="zh-TW" sz="2200" i="1" dirty="0"/>
              <a:t> Q </a:t>
            </a:r>
            <a:r>
              <a:rPr lang="en-US" altLang="zh-TW" sz="2200" dirty="0"/>
              <a:t>to </a:t>
            </a:r>
            <a:r>
              <a:rPr lang="en-US" altLang="zh-TW" sz="2200" i="1" dirty="0"/>
              <a:t>y</a:t>
            </a:r>
            <a:r>
              <a:rPr lang="en-US" altLang="zh-TW" sz="2200" i="1" baseline="-25000" dirty="0"/>
              <a:t>1</a:t>
            </a:r>
            <a:r>
              <a:rPr lang="en-US" altLang="zh-TW" sz="2200" dirty="0"/>
              <a:t>, then back to </a:t>
            </a:r>
            <a:r>
              <a:rPr lang="en-US" altLang="zh-TW" sz="2200" i="1" dirty="0"/>
              <a:t>x</a:t>
            </a:r>
            <a:r>
              <a:rPr lang="en-US" altLang="zh-TW" sz="2200" i="1" baseline="-25000" dirty="0"/>
              <a:t>1</a:t>
            </a:r>
            <a:r>
              <a:rPr lang="en-US" altLang="zh-TW" sz="2200" dirty="0"/>
              <a:t>. The path begins with </a:t>
            </a:r>
            <a:r>
              <a:rPr lang="en-US" altLang="zh-TW" sz="2200" i="1" dirty="0"/>
              <a:t>x</a:t>
            </a:r>
            <a:r>
              <a:rPr lang="en-US" altLang="zh-TW" sz="2200" dirty="0"/>
              <a:t>, followed by the path </a:t>
            </a:r>
            <a:r>
              <a:rPr lang="en-US" altLang="zh-TW" sz="2200" i="1" dirty="0"/>
              <a:t>P</a:t>
            </a:r>
            <a:r>
              <a:rPr lang="en-US" altLang="zh-TW" sz="2200" dirty="0"/>
              <a:t> to </a:t>
            </a:r>
            <a:r>
              <a:rPr lang="en-US" altLang="zh-TW" sz="2200" i="1" dirty="0"/>
              <a:t>x</a:t>
            </a:r>
            <a:r>
              <a:rPr lang="en-US" altLang="zh-TW" sz="2200" i="1" baseline="-25000" dirty="0"/>
              <a:t>3</a:t>
            </a:r>
            <a:r>
              <a:rPr lang="en-US" altLang="zh-TW" sz="2200" dirty="0"/>
              <a:t>, then back to </a:t>
            </a:r>
            <a:r>
              <a:rPr lang="en-US" altLang="zh-TW" sz="2200" i="1" dirty="0"/>
              <a:t>x,</a:t>
            </a:r>
            <a:r>
              <a:rPr lang="en-US" altLang="zh-TW" sz="2200" dirty="0"/>
              <a:t> forming a fault-free Hamiltonian cycle of </a:t>
            </a:r>
            <a:r>
              <a:rPr lang="en-US" altLang="zh-TW" sz="2200" i="1" dirty="0"/>
              <a:t>G</a:t>
            </a:r>
            <a:r>
              <a:rPr lang="en-US" altLang="zh-TW" sz="2200" dirty="0"/>
              <a:t>. However, we already know that there is no fault-free Hamiltonian cycle of </a:t>
            </a:r>
            <a:r>
              <a:rPr lang="en-US" altLang="zh-TW" sz="2200" i="1" dirty="0"/>
              <a:t>G</a:t>
            </a:r>
            <a:r>
              <a:rPr lang="en-US" altLang="zh-TW" sz="2200" dirty="0"/>
              <a:t> if the vertex </a:t>
            </a:r>
            <a:r>
              <a:rPr lang="en-US" altLang="zh-TW" sz="2200" i="1" dirty="0"/>
              <a:t>c</a:t>
            </a:r>
            <a:r>
              <a:rPr lang="en-US" altLang="zh-TW" sz="2200" dirty="0"/>
              <a:t> is faulty. Thus, </a:t>
            </a:r>
            <a:r>
              <a:rPr lang="en-US" altLang="zh-TW" sz="2200" i="1" dirty="0"/>
              <a:t>K</a:t>
            </a:r>
            <a:r>
              <a:rPr lang="en-US" altLang="zh-TW" sz="2200" dirty="0"/>
              <a:t> is not 1-vertex fault tolerant Hamiltonian.</a:t>
            </a:r>
          </a:p>
          <a:p>
            <a:pPr algn="just"/>
            <a:endParaRPr lang="en-US" altLang="zh-TW" sz="2200" dirty="0"/>
          </a:p>
        </p:txBody>
      </p:sp>
    </p:spTree>
    <p:extLst>
      <p:ext uri="{BB962C8B-B14F-4D97-AF65-F5344CB8AC3E}">
        <p14:creationId xmlns:p14="http://schemas.microsoft.com/office/powerpoint/2010/main" val="30806357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</p:spPr>
        <p:txBody>
          <a:bodyPr>
            <a:normAutofit/>
          </a:bodyPr>
          <a:lstStyle/>
          <a:p>
            <a:pPr algn="just"/>
            <a:r>
              <a:rPr lang="en-US" altLang="zh-TW" sz="2200" dirty="0"/>
              <a:t>Suppose that </a:t>
            </a:r>
            <a:r>
              <a:rPr lang="en-US" altLang="zh-TW" sz="2200" i="1" dirty="0"/>
              <a:t>K</a:t>
            </a:r>
            <a:r>
              <a:rPr lang="en-US" altLang="zh-TW" sz="2200" dirty="0"/>
              <a:t> is Hamiltonian connected. If so, there exists a Hamiltonian path in </a:t>
            </a:r>
            <a:r>
              <a:rPr lang="en-US" altLang="zh-TW" sz="2200" i="1" dirty="0"/>
              <a:t>K</a:t>
            </a:r>
            <a:r>
              <a:rPr lang="en-US" altLang="zh-TW" sz="2200" dirty="0"/>
              <a:t> between </a:t>
            </a:r>
            <a:r>
              <a:rPr lang="en-US" altLang="zh-TW" sz="2200" i="1" dirty="0"/>
              <a:t>c</a:t>
            </a:r>
            <a:r>
              <a:rPr lang="en-US" altLang="zh-TW" sz="2200" dirty="0"/>
              <a:t> and </a:t>
            </a:r>
            <a:r>
              <a:rPr lang="en-US" altLang="zh-TW" sz="2200" i="1" dirty="0"/>
              <a:t>d</a:t>
            </a:r>
            <a:r>
              <a:rPr lang="en-US" altLang="zh-TW" sz="2200" dirty="0"/>
              <a:t>. This path uses (</a:t>
            </a:r>
            <a:r>
              <a:rPr lang="en-US" altLang="zh-TW" sz="2200" i="1" dirty="0"/>
              <a:t>x</a:t>
            </a:r>
            <a:r>
              <a:rPr lang="en-US" altLang="zh-TW" sz="2200" i="1" baseline="-25000" dirty="0"/>
              <a:t>1</a:t>
            </a:r>
            <a:r>
              <a:rPr lang="en-US" altLang="zh-TW" sz="2200" i="1" dirty="0"/>
              <a:t>,y</a:t>
            </a:r>
            <a:r>
              <a:rPr lang="en-US" altLang="zh-TW" sz="2200" i="1" baseline="-25000" dirty="0"/>
              <a:t>1</a:t>
            </a:r>
            <a:r>
              <a:rPr lang="en-US" altLang="zh-TW" sz="2200" dirty="0"/>
              <a:t>), (</a:t>
            </a:r>
            <a:r>
              <a:rPr lang="en-US" altLang="zh-TW" sz="2200" i="1" dirty="0"/>
              <a:t>x</a:t>
            </a:r>
            <a:r>
              <a:rPr lang="en-US" altLang="zh-TW" sz="2200" i="1" baseline="-25000" dirty="0"/>
              <a:t>2</a:t>
            </a:r>
            <a:r>
              <a:rPr lang="en-US" altLang="zh-TW" sz="2200" i="1" dirty="0"/>
              <a:t>,y</a:t>
            </a:r>
            <a:r>
              <a:rPr lang="en-US" altLang="zh-TW" sz="2200" i="1" baseline="-25000" dirty="0"/>
              <a:t>2</a:t>
            </a:r>
            <a:r>
              <a:rPr lang="en-US" altLang="zh-TW" sz="2200" dirty="0"/>
              <a:t>), or (</a:t>
            </a:r>
            <a:r>
              <a:rPr lang="en-US" altLang="zh-TW" sz="2200" i="1" dirty="0"/>
              <a:t>x</a:t>
            </a:r>
            <a:r>
              <a:rPr lang="en-US" altLang="zh-TW" sz="2200" i="1" baseline="-25000" dirty="0"/>
              <a:t>3</a:t>
            </a:r>
            <a:r>
              <a:rPr lang="en-US" altLang="zh-TW" sz="2200" i="1" dirty="0"/>
              <a:t>,y</a:t>
            </a:r>
            <a:r>
              <a:rPr lang="en-US" altLang="zh-TW" sz="2200" i="1" baseline="-25000" dirty="0"/>
              <a:t>3</a:t>
            </a:r>
            <a:r>
              <a:rPr lang="en-US" altLang="zh-TW" sz="2200" dirty="0"/>
              <a:t>). Without loss of generality, let us assume that (</a:t>
            </a:r>
            <a:r>
              <a:rPr lang="en-US" altLang="zh-TW" sz="2200" i="1" dirty="0"/>
              <a:t>x</a:t>
            </a:r>
            <a:r>
              <a:rPr lang="en-US" altLang="zh-TW" sz="2200" i="1" baseline="-25000" dirty="0"/>
              <a:t>2</a:t>
            </a:r>
            <a:r>
              <a:rPr lang="en-US" altLang="zh-TW" sz="2200" i="1" dirty="0"/>
              <a:t>,y</a:t>
            </a:r>
            <a:r>
              <a:rPr lang="en-US" altLang="zh-TW" sz="2200" i="1" baseline="-25000" dirty="0"/>
              <a:t>2</a:t>
            </a:r>
            <a:r>
              <a:rPr lang="en-US" altLang="zh-TW" sz="2200" dirty="0"/>
              <a:t>) is not in the cycle.</a:t>
            </a:r>
          </a:p>
          <a:p>
            <a:pPr algn="just"/>
            <a:endParaRPr lang="en-US" altLang="zh-TW" sz="2200" dirty="0"/>
          </a:p>
          <a:p>
            <a:pPr algn="just"/>
            <a:r>
              <a:rPr lang="en-US" altLang="zh-TW" sz="2200" dirty="0"/>
              <a:t>Without loss of generality, let us assume that (</a:t>
            </a:r>
            <a:r>
              <a:rPr lang="en-US" altLang="zh-TW" sz="2200" i="1" dirty="0"/>
              <a:t>x</a:t>
            </a:r>
            <a:r>
              <a:rPr lang="en-US" altLang="zh-TW" sz="2200" i="1" baseline="-25000" dirty="0"/>
              <a:t>2</a:t>
            </a:r>
            <a:r>
              <a:rPr lang="en-US" altLang="zh-TW" sz="2200" i="1" dirty="0"/>
              <a:t>,y</a:t>
            </a:r>
            <a:r>
              <a:rPr lang="en-US" altLang="zh-TW" sz="2200" i="1" baseline="-25000" dirty="0"/>
              <a:t>2</a:t>
            </a:r>
            <a:r>
              <a:rPr lang="en-US" altLang="zh-TW" sz="2200" dirty="0"/>
              <a:t>) is not in the path and this path can be described as beginning with </a:t>
            </a:r>
            <a:r>
              <a:rPr lang="en-US" altLang="zh-TW" sz="2200" i="1" dirty="0"/>
              <a:t>c</a:t>
            </a:r>
            <a:r>
              <a:rPr lang="en-US" altLang="zh-TW" sz="2200" dirty="0"/>
              <a:t>, followed by a path </a:t>
            </a:r>
            <a:r>
              <a:rPr lang="en-US" altLang="zh-TW" sz="2200" i="1" dirty="0"/>
              <a:t>P</a:t>
            </a:r>
            <a:r>
              <a:rPr lang="en-US" altLang="zh-TW" sz="2200" dirty="0"/>
              <a:t> to </a:t>
            </a:r>
            <a:r>
              <a:rPr lang="en-US" altLang="zh-TW" sz="2200" i="1" dirty="0"/>
              <a:t>x</a:t>
            </a:r>
            <a:r>
              <a:rPr lang="en-US" altLang="zh-TW" sz="2200" i="1" baseline="-25000" dirty="0"/>
              <a:t>1</a:t>
            </a:r>
            <a:r>
              <a:rPr lang="en-US" altLang="zh-TW" sz="2200" dirty="0"/>
              <a:t>, then </a:t>
            </a:r>
            <a:r>
              <a:rPr lang="en-US" altLang="zh-TW" sz="2200" i="1" dirty="0"/>
              <a:t>y</a:t>
            </a:r>
            <a:r>
              <a:rPr lang="en-US" altLang="zh-TW" sz="2200" i="1" baseline="-25000" dirty="0"/>
              <a:t>1</a:t>
            </a:r>
            <a:r>
              <a:rPr lang="en-US" altLang="zh-TW" sz="2200" dirty="0"/>
              <a:t>, followed by a path</a:t>
            </a:r>
            <a:r>
              <a:rPr lang="en-US" altLang="zh-TW" sz="2200" i="1" dirty="0"/>
              <a:t> Q </a:t>
            </a:r>
            <a:r>
              <a:rPr lang="en-US" altLang="zh-TW" sz="2200" dirty="0"/>
              <a:t>to </a:t>
            </a:r>
            <a:r>
              <a:rPr lang="en-US" altLang="zh-TW" sz="2200" i="1" dirty="0"/>
              <a:t>y</a:t>
            </a:r>
            <a:r>
              <a:rPr lang="en-US" altLang="zh-TW" sz="2200" i="1" baseline="-25000" dirty="0"/>
              <a:t>3</a:t>
            </a:r>
            <a:r>
              <a:rPr lang="en-US" altLang="zh-TW" sz="2200" dirty="0"/>
              <a:t>, </a:t>
            </a:r>
            <a:r>
              <a:rPr lang="en-US" altLang="zh-TW" sz="2200" i="1" dirty="0"/>
              <a:t>x</a:t>
            </a:r>
            <a:r>
              <a:rPr lang="en-US" altLang="zh-TW" sz="2200" i="1" baseline="-25000" dirty="0"/>
              <a:t>3</a:t>
            </a:r>
            <a:r>
              <a:rPr lang="en-US" altLang="zh-TW" sz="2200" baseline="-25000" dirty="0"/>
              <a:t>. </a:t>
            </a:r>
            <a:r>
              <a:rPr lang="en-US" altLang="zh-TW" sz="2200" dirty="0"/>
              <a:t>then followed by a path </a:t>
            </a:r>
            <a:r>
              <a:rPr lang="en-US" altLang="zh-TW" sz="2200" i="1" dirty="0"/>
              <a:t>R</a:t>
            </a:r>
            <a:r>
              <a:rPr lang="en-US" altLang="zh-TW" sz="2200" dirty="0"/>
              <a:t> to </a:t>
            </a:r>
            <a:r>
              <a:rPr lang="en-US" altLang="zh-TW" sz="2200" i="1" dirty="0"/>
              <a:t>d</a:t>
            </a:r>
            <a:r>
              <a:rPr lang="en-US" altLang="zh-TW" sz="2200" dirty="0"/>
              <a:t>. The path begins with </a:t>
            </a:r>
            <a:r>
              <a:rPr lang="en-US" altLang="zh-TW" sz="2200" i="1" dirty="0"/>
              <a:t>c</a:t>
            </a:r>
            <a:r>
              <a:rPr lang="en-US" altLang="zh-TW" sz="2200" dirty="0"/>
              <a:t>, followed by the path </a:t>
            </a:r>
            <a:r>
              <a:rPr lang="en-US" altLang="zh-TW" sz="2200" i="1" dirty="0"/>
              <a:t>P</a:t>
            </a:r>
            <a:r>
              <a:rPr lang="en-US" altLang="zh-TW" sz="2200" dirty="0"/>
              <a:t> to </a:t>
            </a:r>
            <a:r>
              <a:rPr lang="en-US" altLang="zh-TW" sz="2200" i="1" dirty="0"/>
              <a:t>x</a:t>
            </a:r>
            <a:r>
              <a:rPr lang="en-US" altLang="zh-TW" sz="2200" i="1" baseline="-25000" dirty="0"/>
              <a:t>1</a:t>
            </a:r>
            <a:r>
              <a:rPr lang="en-US" altLang="zh-TW" sz="2200" dirty="0"/>
              <a:t>, </a:t>
            </a:r>
            <a:r>
              <a:rPr lang="en-US" altLang="zh-TW" sz="2200" i="1" dirty="0"/>
              <a:t>x</a:t>
            </a:r>
            <a:r>
              <a:rPr lang="en-US" altLang="zh-TW" sz="2200" dirty="0"/>
              <a:t>, </a:t>
            </a:r>
            <a:r>
              <a:rPr lang="en-US" altLang="zh-TW" sz="2200" i="1" dirty="0"/>
              <a:t>x</a:t>
            </a:r>
            <a:r>
              <a:rPr lang="en-US" altLang="zh-TW" sz="2200" i="1" baseline="-25000" dirty="0"/>
              <a:t>3</a:t>
            </a:r>
            <a:r>
              <a:rPr lang="en-US" altLang="zh-TW" sz="2200" baseline="-25000" dirty="0"/>
              <a:t>, </a:t>
            </a:r>
            <a:r>
              <a:rPr lang="en-US" altLang="zh-TW" sz="2200" dirty="0"/>
              <a:t>then followed by a path </a:t>
            </a:r>
            <a:r>
              <a:rPr lang="en-US" altLang="zh-TW" sz="2200" i="1" dirty="0"/>
              <a:t>R</a:t>
            </a:r>
            <a:r>
              <a:rPr lang="en-US" altLang="zh-TW" sz="2200" dirty="0"/>
              <a:t> to </a:t>
            </a:r>
            <a:r>
              <a:rPr lang="en-US" altLang="zh-TW" sz="2200" i="1" dirty="0"/>
              <a:t>d</a:t>
            </a:r>
            <a:r>
              <a:rPr lang="en-US" altLang="zh-TW" sz="2200" dirty="0"/>
              <a:t>, forming a Hamiltonian path of </a:t>
            </a:r>
            <a:r>
              <a:rPr lang="en-US" altLang="zh-TW" sz="2200" i="1" dirty="0"/>
              <a:t>G</a:t>
            </a:r>
            <a:r>
              <a:rPr lang="en-US" altLang="zh-TW" sz="2200" dirty="0"/>
              <a:t>. However, we already know that there is no Hamiltonian path of </a:t>
            </a:r>
            <a:r>
              <a:rPr lang="en-US" altLang="zh-TW" sz="2200" i="1" dirty="0"/>
              <a:t>G</a:t>
            </a:r>
            <a:r>
              <a:rPr lang="en-US" altLang="zh-TW" sz="2200" dirty="0"/>
              <a:t> between </a:t>
            </a:r>
            <a:r>
              <a:rPr lang="en-US" altLang="zh-TW" sz="2200" i="1" dirty="0"/>
              <a:t>c</a:t>
            </a:r>
            <a:r>
              <a:rPr lang="en-US" altLang="zh-TW" sz="2200" dirty="0"/>
              <a:t> and </a:t>
            </a:r>
            <a:r>
              <a:rPr lang="en-US" altLang="zh-TW" sz="2200" i="1" dirty="0"/>
              <a:t>d</a:t>
            </a:r>
            <a:r>
              <a:rPr lang="en-US" altLang="zh-TW" sz="2200" dirty="0"/>
              <a:t>. Thus, </a:t>
            </a:r>
            <a:r>
              <a:rPr lang="en-US" altLang="zh-TW" sz="2200" i="1" dirty="0"/>
              <a:t>K</a:t>
            </a:r>
            <a:r>
              <a:rPr lang="en-US" altLang="zh-TW" sz="2200" dirty="0"/>
              <a:t> is not Hamiltonian connected. Thus, the graph </a:t>
            </a:r>
            <a:r>
              <a:rPr lang="en-US" altLang="zh-TW" sz="2200" i="1" dirty="0"/>
              <a:t>K</a:t>
            </a:r>
            <a:r>
              <a:rPr lang="en-US" altLang="zh-TW" sz="2200" dirty="0"/>
              <a:t> is in region 8.</a:t>
            </a:r>
            <a:endParaRPr lang="zh-TW" altLang="en-US" sz="2200" dirty="0"/>
          </a:p>
        </p:txBody>
      </p:sp>
    </p:spTree>
    <p:extLst>
      <p:ext uri="{BB962C8B-B14F-4D97-AF65-F5344CB8AC3E}">
        <p14:creationId xmlns:p14="http://schemas.microsoft.com/office/powerpoint/2010/main" val="308063579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3600" b="1" dirty="0"/>
              <a:t>Suggested Reading and </a:t>
            </a:r>
            <a:r>
              <a:rPr lang="en-US" altLang="zh-TW" sz="3600" b="1"/>
              <a:t>Possible Future Directions</a:t>
            </a:r>
            <a:endParaRPr lang="zh-TW" altLang="en-US" sz="3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040560"/>
          </a:xfrm>
        </p:spPr>
        <p:txBody>
          <a:bodyPr>
            <a:normAutofit/>
          </a:bodyPr>
          <a:lstStyle/>
          <a:p>
            <a:pPr algn="just"/>
            <a:r>
              <a:rPr lang="en-US" altLang="zh-TW" sz="2200" dirty="0"/>
              <a:t>We have seen that a computer network can be represented by graphs in which the vertices are computers and the edges represent the links between computers. Moreover, the Hamiltonian cycle is used as a token ring to control the network. Yet, the Hamiltonian cycle cannot exist if some edges or vertices are faulty. To prevent the occurrence of faulty edges, in 1993, </a:t>
            </a:r>
            <a:r>
              <a:rPr lang="en-US" altLang="zh-TW" sz="2200" dirty="0" err="1"/>
              <a:t>Harary</a:t>
            </a:r>
            <a:r>
              <a:rPr lang="en-US" altLang="zh-TW" sz="2200" dirty="0"/>
              <a:t> and Hayes suggested building a network such that it remain Hamiltonian even when some edges become faulty [2]. In particular, the family of graphs </a:t>
            </a:r>
            <a:r>
              <a:rPr lang="en-US" altLang="zh-TW" sz="2200" dirty="0" err="1"/>
              <a:t>H</a:t>
            </a:r>
            <a:r>
              <a:rPr lang="en-US" altLang="zh-TW" sz="2200" baseline="-25000" dirty="0" err="1"/>
              <a:t>n</a:t>
            </a:r>
            <a:r>
              <a:rPr lang="en-US" altLang="zh-TW" sz="2200" dirty="0"/>
              <a:t> were proposed as optimal 1-edge fault tolerant Hamiltonian graphs. </a:t>
            </a:r>
            <a:endParaRPr lang="zh-TW" altLang="en-US" sz="2200" dirty="0"/>
          </a:p>
        </p:txBody>
      </p:sp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7784248"/>
              </p:ext>
            </p:extLst>
          </p:nvPr>
        </p:nvGraphicFramePr>
        <p:xfrm>
          <a:off x="971600" y="4725144"/>
          <a:ext cx="7414838" cy="1944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5" r:id="rId3" imgW="12368784" imgH="3239643" progId="Microsoft">
                  <p:embed/>
                </p:oleObj>
              </mc:Choice>
              <mc:Fallback>
                <p:oleObj r:id="rId3" imgW="12368784" imgH="3239643" progId="Microsoft">
                  <p:embed/>
                  <p:pic>
                    <p:nvPicPr>
                      <p:cNvPr id="4" name="物件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4725144"/>
                        <a:ext cx="7414838" cy="194421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260639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/>
          </a:bodyPr>
          <a:lstStyle/>
          <a:p>
            <a:pPr algn="just"/>
            <a:r>
              <a:rPr lang="en-US" altLang="zh-TW" sz="2400" dirty="0"/>
              <a:t>Later in 1996, </a:t>
            </a:r>
            <a:r>
              <a:rPr lang="en-US" altLang="zh-TW" sz="2400" dirty="0" err="1"/>
              <a:t>Harary</a:t>
            </a:r>
            <a:r>
              <a:rPr lang="en-US" altLang="zh-TW" sz="2400" dirty="0"/>
              <a:t> and Hayes suggested building a network such that it remain Hamiltonian subject to some vertices becoming faulty [3]. Again, the family of graphs </a:t>
            </a:r>
            <a:r>
              <a:rPr lang="en-US" altLang="zh-TW" sz="2400" dirty="0" err="1"/>
              <a:t>H</a:t>
            </a:r>
            <a:r>
              <a:rPr lang="en-US" altLang="zh-TW" sz="2400" baseline="-25000" dirty="0" err="1"/>
              <a:t>k</a:t>
            </a:r>
            <a:r>
              <a:rPr lang="en-US" altLang="zh-TW" sz="2400" dirty="0"/>
              <a:t> was proposed as optimal 1-vertex fault tolerant Hamiltonian graphs. Thus, the family of graphs </a:t>
            </a:r>
            <a:r>
              <a:rPr lang="en-US" altLang="zh-TW" sz="2400" dirty="0" err="1"/>
              <a:t>H</a:t>
            </a:r>
            <a:r>
              <a:rPr lang="en-US" altLang="zh-TW" sz="2400" baseline="-25000" dirty="0" err="1"/>
              <a:t>k</a:t>
            </a:r>
            <a:r>
              <a:rPr lang="en-US" altLang="zh-TW" sz="2400" dirty="0"/>
              <a:t> was proposed as optimal 1 fault tolerant Hamiltonian graphs</a:t>
            </a:r>
            <a:r>
              <a:rPr lang="en-US" altLang="zh-TW" sz="2400" dirty="0">
                <a:solidFill>
                  <a:srgbClr val="FF0000"/>
                </a:solidFill>
              </a:rPr>
              <a:t>. </a:t>
            </a:r>
            <a:r>
              <a:rPr lang="en-US" altLang="zh-TW" sz="2400" dirty="0" err="1">
                <a:solidFill>
                  <a:srgbClr val="FF0000"/>
                </a:solidFill>
              </a:rPr>
              <a:t>Harary</a:t>
            </a:r>
            <a:r>
              <a:rPr lang="en-US" altLang="zh-TW" sz="2400" dirty="0">
                <a:solidFill>
                  <a:srgbClr val="FF0000"/>
                </a:solidFill>
              </a:rPr>
              <a:t> and Hayes hypothesized that </a:t>
            </a:r>
            <a:r>
              <a:rPr lang="en-US" altLang="zh-TW" sz="2400" dirty="0" err="1">
                <a:solidFill>
                  <a:srgbClr val="FF0000"/>
                </a:solidFill>
              </a:rPr>
              <a:t>H</a:t>
            </a:r>
            <a:r>
              <a:rPr lang="en-US" altLang="zh-TW" sz="2400" baseline="-25000" dirty="0" err="1">
                <a:solidFill>
                  <a:srgbClr val="FF0000"/>
                </a:solidFill>
              </a:rPr>
              <a:t>k</a:t>
            </a:r>
            <a:r>
              <a:rPr lang="en-US" altLang="zh-TW" sz="2400" dirty="0">
                <a:solidFill>
                  <a:srgbClr val="FF0000"/>
                </a:solidFill>
              </a:rPr>
              <a:t> is the only cubic optimal 1-vertex Hamiltonian graph with 2(k+1) vertices. Moreover, they suggested re-classifying the family of optimal 1 Hamiltonian graphs if their conjecture is not true.</a:t>
            </a:r>
            <a:endParaRPr lang="zh-TW" altLang="en-US" sz="2400" dirty="0">
              <a:solidFill>
                <a:srgbClr val="FF0000"/>
              </a:solidFill>
            </a:endParaRPr>
          </a:p>
          <a:p>
            <a:pPr algn="just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032689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/>
          </a:bodyPr>
          <a:lstStyle/>
          <a:p>
            <a:pPr algn="just"/>
            <a:r>
              <a:rPr lang="en-US" altLang="zh-TW" sz="2200" dirty="0"/>
              <a:t>Wang, Hung, and Hsu [12] observed that the conjecture is not true by finding an earlier result of </a:t>
            </a:r>
            <a:r>
              <a:rPr lang="en-US" altLang="zh-TW" sz="2200" dirty="0" err="1"/>
              <a:t>Mukhopadhyaya</a:t>
            </a:r>
            <a:r>
              <a:rPr lang="en-US" altLang="zh-TW" sz="2200" dirty="0"/>
              <a:t> and Sinha [10] proposing the family of graphs, </a:t>
            </a:r>
            <a:r>
              <a:rPr lang="en-US" altLang="zh-TW" sz="2200" i="1" dirty="0" err="1"/>
              <a:t>MS</a:t>
            </a:r>
            <a:r>
              <a:rPr lang="en-US" altLang="zh-TW" sz="2200" i="1" baseline="-25000" dirty="0" err="1"/>
              <a:t>k</a:t>
            </a:r>
            <a:r>
              <a:rPr lang="en-US" altLang="zh-TW" sz="2200" dirty="0"/>
              <a:t>. By noting the diameter of </a:t>
            </a:r>
            <a:r>
              <a:rPr lang="en-US" altLang="zh-TW" sz="2200" i="1" dirty="0" err="1"/>
              <a:t>H</a:t>
            </a:r>
            <a:r>
              <a:rPr lang="en-US" altLang="zh-TW" sz="2200" i="1" baseline="-25000" dirty="0" err="1"/>
              <a:t>k</a:t>
            </a:r>
            <a:r>
              <a:rPr lang="en-US" altLang="zh-TW" sz="2200" dirty="0"/>
              <a:t> is around 4/n and the diameter of </a:t>
            </a:r>
            <a:r>
              <a:rPr lang="en-US" altLang="zh-TW" sz="2200" i="1" dirty="0" err="1"/>
              <a:t>MS</a:t>
            </a:r>
            <a:r>
              <a:rPr lang="en-US" altLang="zh-TW" sz="2200" i="1" baseline="-25000" dirty="0" err="1"/>
              <a:t>k</a:t>
            </a:r>
            <a:r>
              <a:rPr lang="en-US" altLang="zh-TW" sz="2200" dirty="0"/>
              <a:t> is around n/6, where </a:t>
            </a:r>
            <a:r>
              <a:rPr lang="en-US" altLang="zh-TW" sz="2200" i="1" dirty="0"/>
              <a:t>n</a:t>
            </a:r>
            <a:r>
              <a:rPr lang="en-US" altLang="zh-TW" sz="2200" dirty="0"/>
              <a:t> is the number of vertices, Wang, Hung, and Hsu proposed the family of cubic 1- fault tolerant Hamiltonian graphs, </a:t>
            </a:r>
            <a:r>
              <a:rPr lang="en-US" altLang="zh-TW" sz="2200" i="1" dirty="0" err="1"/>
              <a:t>W</a:t>
            </a:r>
            <a:r>
              <a:rPr lang="en-US" altLang="zh-TW" sz="2200" i="1" baseline="-25000" dirty="0" err="1"/>
              <a:t>k</a:t>
            </a:r>
            <a:r>
              <a:rPr lang="en-US" altLang="zh-TW" sz="2200" dirty="0"/>
              <a:t>, of diameter around 1.5n</a:t>
            </a:r>
            <a:r>
              <a:rPr lang="en-US" altLang="zh-TW" sz="2200" baseline="30000" dirty="0"/>
              <a:t>1/2</a:t>
            </a:r>
            <a:r>
              <a:rPr lang="en-US" altLang="zh-TW" sz="2200" dirty="0"/>
              <a:t> where </a:t>
            </a:r>
            <a:r>
              <a:rPr lang="en-US" altLang="zh-TW" sz="2200" i="1" dirty="0"/>
              <a:t>n</a:t>
            </a:r>
            <a:r>
              <a:rPr lang="en-US" altLang="zh-TW" sz="2200" dirty="0"/>
              <a:t> is the number of vertices. This spurred the search for finding cubic 1-fault tolerant Hamiltonian graphs with smaller diameters.</a:t>
            </a:r>
            <a:endParaRPr lang="zh-TW" altLang="en-US" sz="2200" dirty="0"/>
          </a:p>
        </p:txBody>
      </p:sp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9429391"/>
              </p:ext>
            </p:extLst>
          </p:nvPr>
        </p:nvGraphicFramePr>
        <p:xfrm>
          <a:off x="651238" y="3933056"/>
          <a:ext cx="7841524" cy="2088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8" r:id="rId3" imgW="13089255" imgH="3493389" progId="Microsoft">
                  <p:embed/>
                </p:oleObj>
              </mc:Choice>
              <mc:Fallback>
                <p:oleObj r:id="rId3" imgW="13089255" imgH="3493389" progId="Microsoft">
                  <p:embed/>
                  <p:pic>
                    <p:nvPicPr>
                      <p:cNvPr id="4" name="物件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238" y="3933056"/>
                        <a:ext cx="7841524" cy="208823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5571128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7119800"/>
              </p:ext>
            </p:extLst>
          </p:nvPr>
        </p:nvGraphicFramePr>
        <p:xfrm>
          <a:off x="923073" y="2132856"/>
          <a:ext cx="7297854" cy="2664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2" r:id="rId3" imgW="11104245" imgH="4062222" progId="Microsoft">
                  <p:embed/>
                </p:oleObj>
              </mc:Choice>
              <mc:Fallback>
                <p:oleObj r:id="rId3" imgW="11104245" imgH="4062222" progId="Microsoft">
                  <p:embed/>
                  <p:pic>
                    <p:nvPicPr>
                      <p:cNvPr id="4" name="物件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3073" y="2132856"/>
                        <a:ext cx="7297854" cy="266429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03193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1-edge fault tolerant Hamiltonian graphs:</a:t>
            </a:r>
          </a:p>
          <a:p>
            <a:endParaRPr lang="en-US" altLang="zh-TW" dirty="0"/>
          </a:p>
          <a:p>
            <a:r>
              <a:rPr lang="en-US" altLang="zh-TW" dirty="0"/>
              <a:t>Categories 1 and 2.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722805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6077272"/>
          </a:xfrm>
        </p:spPr>
        <p:txBody>
          <a:bodyPr>
            <a:normAutofit/>
          </a:bodyPr>
          <a:lstStyle/>
          <a:p>
            <a:pPr algn="just"/>
            <a:r>
              <a:rPr lang="en-US" altLang="zh-TW" sz="2400" dirty="0"/>
              <a:t>Wang, T.Y. Sung, and L.H. Hsu [14] proposed a family of cubic 1-fault tolerant Hamiltonian graphs of diameter around 4 log n, where </a:t>
            </a:r>
            <a:r>
              <a:rPr lang="en-US" altLang="zh-TW" sz="2400" i="1" dirty="0"/>
              <a:t>n</a:t>
            </a:r>
            <a:r>
              <a:rPr lang="en-US" altLang="zh-TW" sz="2400" dirty="0"/>
              <a:t> is the number of vertices.</a:t>
            </a:r>
            <a:r>
              <a:rPr lang="zh-TW" altLang="en-US" sz="2400" dirty="0"/>
              <a:t> </a:t>
            </a:r>
            <a:r>
              <a:rPr lang="en-US" altLang="zh-TW" sz="2400" dirty="0"/>
              <a:t>Later, Hung, Hsu, and Sung [7] proposed a family of cubic 1-fault tolerant Hamiltonian graphs, </a:t>
            </a:r>
            <a:r>
              <a:rPr lang="en-US" altLang="zh-TW" sz="2400" i="1" dirty="0"/>
              <a:t>B</a:t>
            </a:r>
            <a:r>
              <a:rPr lang="en-US" altLang="zh-TW" sz="2400" i="1" baseline="-25000" dirty="0"/>
              <a:t>k</a:t>
            </a:r>
            <a:r>
              <a:rPr lang="en-US" altLang="zh-TW" sz="2400" dirty="0"/>
              <a:t>, with a diameter around 2 log n, where </a:t>
            </a:r>
            <a:r>
              <a:rPr lang="en-US" altLang="zh-TW" sz="2400" i="1" dirty="0"/>
              <a:t>n</a:t>
            </a:r>
            <a:r>
              <a:rPr lang="en-US" altLang="zh-TW" sz="2400" dirty="0"/>
              <a:t> is the number of vertices. This is the best result as of the time of publication. </a:t>
            </a:r>
            <a:r>
              <a:rPr lang="en-US" altLang="zh-TW" sz="2400" dirty="0">
                <a:solidFill>
                  <a:srgbClr val="FF0000"/>
                </a:solidFill>
              </a:rPr>
              <a:t>We believe that there are cubic 1-fault tolerant Hamiltonian graphs with diameters much smaller that 2 log n.</a:t>
            </a:r>
            <a:r>
              <a:rPr lang="en-US" altLang="zh-TW" sz="2400" dirty="0"/>
              <a:t> Note that the family of </a:t>
            </a:r>
            <a:r>
              <a:rPr lang="zh-TW" altLang="zh-TW" sz="2400" dirty="0"/>
              <a:t>dense trivalent graphs </a:t>
            </a:r>
            <a:r>
              <a:rPr lang="zh-TW" altLang="zh-TW" sz="2400" i="1" dirty="0"/>
              <a:t>DT</a:t>
            </a:r>
            <a:r>
              <a:rPr lang="en-US" altLang="zh-TW" sz="2400" i="1" baseline="-25000" dirty="0"/>
              <a:t>k</a:t>
            </a:r>
            <a:r>
              <a:rPr lang="en-US" altLang="zh-TW" sz="2400" baseline="-25000" dirty="0"/>
              <a:t> </a:t>
            </a:r>
            <a:r>
              <a:rPr lang="en-US" altLang="zh-TW" sz="2400" dirty="0"/>
              <a:t>introduced in the suggested reading and possible future directions of Chapter 2 has a diameter of 1.5 log n, where </a:t>
            </a:r>
            <a:r>
              <a:rPr lang="en-US" altLang="zh-TW" sz="2400" i="1" dirty="0"/>
              <a:t>n</a:t>
            </a:r>
            <a:r>
              <a:rPr lang="en-US" altLang="zh-TW" sz="2400" dirty="0"/>
              <a:t> is the number of vertices.</a:t>
            </a:r>
            <a:r>
              <a:rPr lang="zh-TW" altLang="en-US" sz="2400" dirty="0"/>
              <a:t> </a:t>
            </a:r>
            <a:r>
              <a:rPr lang="en-US" altLang="zh-TW" sz="2400" dirty="0"/>
              <a:t>Yet, </a:t>
            </a:r>
            <a:r>
              <a:rPr lang="zh-TW" altLang="zh-TW" sz="2400" i="1" dirty="0"/>
              <a:t>DT</a:t>
            </a:r>
            <a:r>
              <a:rPr lang="en-US" altLang="zh-TW" sz="2400" i="1" baseline="-25000" dirty="0"/>
              <a:t>k</a:t>
            </a:r>
            <a:r>
              <a:rPr lang="en-US" altLang="zh-TW" sz="2400" dirty="0"/>
              <a:t> is not 1 fault tolerant Hamiltonian for </a:t>
            </a:r>
            <a:r>
              <a:rPr lang="en-US" altLang="zh-TW" sz="2400" i="1" dirty="0"/>
              <a:t>k</a:t>
            </a:r>
            <a:r>
              <a:rPr lang="en-US" altLang="zh-TW" sz="2400" dirty="0"/>
              <a:t>&gt;2.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0390760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4664"/>
            <a:ext cx="3645470" cy="266429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924944"/>
            <a:ext cx="4461577" cy="309420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5148064" y="2060848"/>
            <a:ext cx="766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Eye(1)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7642283" y="5834478"/>
            <a:ext cx="766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Eye(2)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1554856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物件 3"/>
          <p:cNvGraphicFramePr>
            <a:graphicFrameLocks noChangeAspect="1"/>
          </p:cNvGraphicFramePr>
          <p:nvPr>
            <p:extLst/>
          </p:nvPr>
        </p:nvGraphicFramePr>
        <p:xfrm>
          <a:off x="395536" y="332656"/>
          <a:ext cx="4719037" cy="3312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4" r:id="rId3" imgW="4307760" imgH="3023640" progId="">
                  <p:embed/>
                </p:oleObj>
              </mc:Choice>
              <mc:Fallback>
                <p:oleObj r:id="rId3" imgW="4307760" imgH="3023640" progId="">
                  <p:embed/>
                  <p:pic>
                    <p:nvPicPr>
                      <p:cNvPr id="4" name="物件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332656"/>
                        <a:ext cx="4719037" cy="33123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物件 4"/>
          <p:cNvGraphicFramePr>
            <a:graphicFrameLocks noChangeAspect="1"/>
          </p:cNvGraphicFramePr>
          <p:nvPr>
            <p:extLst/>
          </p:nvPr>
        </p:nvGraphicFramePr>
        <p:xfrm>
          <a:off x="3635896" y="3068960"/>
          <a:ext cx="5248671" cy="3528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5" r:id="rId5" imgW="5028120" imgH="3380040" progId="">
                  <p:embed/>
                </p:oleObj>
              </mc:Choice>
              <mc:Fallback>
                <p:oleObj r:id="rId5" imgW="5028120" imgH="3380040" progId="">
                  <p:embed/>
                  <p:pic>
                    <p:nvPicPr>
                      <p:cNvPr id="5" name="物件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896" y="3068960"/>
                        <a:ext cx="5248671" cy="35283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文字方塊 1"/>
          <p:cNvSpPr txBox="1"/>
          <p:nvPr/>
        </p:nvSpPr>
        <p:spPr>
          <a:xfrm>
            <a:off x="4788024" y="836712"/>
            <a:ext cx="766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Eye(3)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7668344" y="5301208"/>
            <a:ext cx="766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Eye(4)</a:t>
            </a:r>
            <a:endParaRPr lang="zh-TW" altLang="en-US" dirty="0"/>
          </a:p>
        </p:txBody>
      </p:sp>
      <p:sp>
        <p:nvSpPr>
          <p:cNvPr id="3" name="文字方塊 2"/>
          <p:cNvSpPr txBox="1"/>
          <p:nvPr/>
        </p:nvSpPr>
        <p:spPr>
          <a:xfrm>
            <a:off x="395536" y="5301208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Eye(n) with n is not 2</a:t>
            </a:r>
          </a:p>
          <a:p>
            <a:endParaRPr lang="en-US" altLang="zh-TW" dirty="0">
              <a:solidFill>
                <a:srgbClr val="FF0000"/>
              </a:solidFill>
            </a:endParaRPr>
          </a:p>
          <a:p>
            <a:r>
              <a:rPr lang="en-US" altLang="zh-TW" dirty="0">
                <a:solidFill>
                  <a:srgbClr val="FF0000"/>
                </a:solidFill>
              </a:rPr>
              <a:t>For some reason, I like this family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35557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altLang="zh-TW" dirty="0"/>
              <a:t>Earth family</a:t>
            </a:r>
            <a:endParaRPr lang="zh-TW" altLang="en-US" dirty="0"/>
          </a:p>
        </p:txBody>
      </p:sp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8379514"/>
              </p:ext>
            </p:extLst>
          </p:nvPr>
        </p:nvGraphicFramePr>
        <p:xfrm>
          <a:off x="3667575" y="3845196"/>
          <a:ext cx="5046540" cy="27363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6" r:id="rId3" imgW="5076000" imgH="2751840" progId="">
                  <p:embed/>
                </p:oleObj>
              </mc:Choice>
              <mc:Fallback>
                <p:oleObj r:id="rId3" imgW="5076000" imgH="2751840" progId="">
                  <p:embed/>
                  <p:pic>
                    <p:nvPicPr>
                      <p:cNvPr id="2" name="物件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7575" y="3845196"/>
                        <a:ext cx="5046540" cy="27363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物件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8786633"/>
              </p:ext>
            </p:extLst>
          </p:nvPr>
        </p:nvGraphicFramePr>
        <p:xfrm>
          <a:off x="251520" y="1417638"/>
          <a:ext cx="4076761" cy="3456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7" r:id="rId5" imgW="3431880" imgH="2910240" progId="">
                  <p:embed/>
                </p:oleObj>
              </mc:Choice>
              <mc:Fallback>
                <p:oleObj r:id="rId5" imgW="3431880" imgH="2910240" progId="">
                  <p:embed/>
                  <p:pic>
                    <p:nvPicPr>
                      <p:cNvPr id="4" name="物件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1417638"/>
                        <a:ext cx="4076761" cy="34563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7838321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2993851"/>
              </p:ext>
            </p:extLst>
          </p:nvPr>
        </p:nvGraphicFramePr>
        <p:xfrm>
          <a:off x="611560" y="1412776"/>
          <a:ext cx="6953465" cy="3704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53" r:id="rId3" imgW="12856083" imgH="6851142" progId="Microsoft">
                  <p:embed/>
                </p:oleObj>
              </mc:Choice>
              <mc:Fallback>
                <p:oleObj r:id="rId3" imgW="12856083" imgH="6851142" progId="Microsoft">
                  <p:embed/>
                  <p:pic>
                    <p:nvPicPr>
                      <p:cNvPr id="4" name="物件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1412776"/>
                        <a:ext cx="6953465" cy="370482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576719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/>
          </a:bodyPr>
          <a:lstStyle/>
          <a:p>
            <a:pPr algn="just"/>
            <a:r>
              <a:rPr lang="en-US" altLang="zh-TW" sz="2200" dirty="0"/>
              <a:t>The classification of all cubic 1-fault tolerant Hamiltonian graphs is very difficult. So instead, we can examine the </a:t>
            </a:r>
            <a:r>
              <a:rPr lang="en-US" altLang="zh-TW" sz="2200" dirty="0">
                <a:solidFill>
                  <a:srgbClr val="FF0000"/>
                </a:solidFill>
              </a:rPr>
              <a:t>construction scheme </a:t>
            </a:r>
            <a:r>
              <a:rPr lang="en-US" altLang="zh-TW" sz="2200" dirty="0"/>
              <a:t>for such graphs. For example, the </a:t>
            </a:r>
            <a:r>
              <a:rPr lang="en-US" altLang="zh-TW" sz="2200" dirty="0">
                <a:solidFill>
                  <a:srgbClr val="FF0000"/>
                </a:solidFill>
              </a:rPr>
              <a:t>3-join operation </a:t>
            </a:r>
            <a:r>
              <a:rPr lang="en-US" altLang="zh-TW" sz="2200" dirty="0"/>
              <a:t>is presented by Wang et al. [13]. Additionally, Wang et al. [13] also proposed </a:t>
            </a:r>
            <a:r>
              <a:rPr lang="en-US" altLang="zh-TW" sz="2200" dirty="0">
                <a:solidFill>
                  <a:srgbClr val="FF0000"/>
                </a:solidFill>
              </a:rPr>
              <a:t>another construction </a:t>
            </a:r>
            <a:r>
              <a:rPr lang="en-US" altLang="zh-TW" sz="2200" dirty="0"/>
              <a:t>scheme, called cycle extension. Later, we will discuss </a:t>
            </a:r>
            <a:r>
              <a:rPr lang="en-US" altLang="zh-TW" sz="2200" dirty="0">
                <a:solidFill>
                  <a:srgbClr val="FF0000"/>
                </a:solidFill>
              </a:rPr>
              <a:t>other construction schemes.</a:t>
            </a:r>
          </a:p>
          <a:p>
            <a:pPr algn="just"/>
            <a:endParaRPr lang="en-US" altLang="zh-TW" sz="2200" dirty="0">
              <a:solidFill>
                <a:srgbClr val="FF0000"/>
              </a:solidFill>
            </a:endParaRPr>
          </a:p>
          <a:p>
            <a:pPr algn="just"/>
            <a:endParaRPr lang="en-US" altLang="zh-TW" sz="2200" dirty="0">
              <a:solidFill>
                <a:srgbClr val="FF0000"/>
              </a:solidFill>
            </a:endParaRPr>
          </a:p>
          <a:p>
            <a:pPr algn="just"/>
            <a:r>
              <a:rPr lang="en-US" altLang="zh-TW" sz="2200" dirty="0">
                <a:solidFill>
                  <a:srgbClr val="FF0000"/>
                </a:solidFill>
              </a:rPr>
              <a:t>Cycle extension</a:t>
            </a:r>
          </a:p>
        </p:txBody>
      </p:sp>
    </p:spTree>
    <p:extLst>
      <p:ext uri="{BB962C8B-B14F-4D97-AF65-F5344CB8AC3E}">
        <p14:creationId xmlns:p14="http://schemas.microsoft.com/office/powerpoint/2010/main" val="334280906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4" name="Object 6"/>
          <p:cNvGraphicFramePr>
            <a:graphicFrameLocks noChangeAspect="1"/>
          </p:cNvGraphicFramePr>
          <p:nvPr/>
        </p:nvGraphicFramePr>
        <p:xfrm>
          <a:off x="1392238" y="2938463"/>
          <a:ext cx="2243137" cy="2084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72" name="VISIO" r:id="rId3" imgW="2243520" imgH="2084040" progId="Visio.Drawing.5">
                  <p:embed/>
                </p:oleObj>
              </mc:Choice>
              <mc:Fallback>
                <p:oleObj name="VISIO" r:id="rId3" imgW="2243520" imgH="2084040" progId="Visio.Drawing.5">
                  <p:embed/>
                  <p:pic>
                    <p:nvPicPr>
                      <p:cNvPr id="13722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2238" y="2938463"/>
                        <a:ext cx="2243137" cy="2084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7"/>
          <p:cNvGraphicFramePr>
            <a:graphicFrameLocks noChangeAspect="1"/>
          </p:cNvGraphicFramePr>
          <p:nvPr/>
        </p:nvGraphicFramePr>
        <p:xfrm>
          <a:off x="1379538" y="2913063"/>
          <a:ext cx="2308225" cy="213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73" name="VISIO" r:id="rId5" imgW="2309040" imgH="2137320" progId="Visio.Drawing.5">
                  <p:embed/>
                </p:oleObj>
              </mc:Choice>
              <mc:Fallback>
                <p:oleObj name="VISIO" r:id="rId5" imgW="2309040" imgH="2137320" progId="Visio.Drawing.5">
                  <p:embed/>
                  <p:pic>
                    <p:nvPicPr>
                      <p:cNvPr id="13722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9538" y="2913063"/>
                        <a:ext cx="2308225" cy="2136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8"/>
          <p:cNvGraphicFramePr>
            <a:graphicFrameLocks noChangeAspect="1"/>
          </p:cNvGraphicFramePr>
          <p:nvPr/>
        </p:nvGraphicFramePr>
        <p:xfrm>
          <a:off x="4892675" y="2592388"/>
          <a:ext cx="2844800" cy="274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74" name="VISIO" r:id="rId7" imgW="2844360" imgH="2739600" progId="Visio.Drawing.5">
                  <p:embed/>
                </p:oleObj>
              </mc:Choice>
              <mc:Fallback>
                <p:oleObj name="VISIO" r:id="rId7" imgW="2844360" imgH="2739600" progId="Visio.Drawing.5">
                  <p:embed/>
                  <p:pic>
                    <p:nvPicPr>
                      <p:cNvPr id="13722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2675" y="2592388"/>
                        <a:ext cx="2844800" cy="2740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3"/>
          <p:cNvGraphicFramePr>
            <a:graphicFrameLocks noChangeAspect="1"/>
          </p:cNvGraphicFramePr>
          <p:nvPr/>
        </p:nvGraphicFramePr>
        <p:xfrm>
          <a:off x="6980238" y="3057525"/>
          <a:ext cx="479425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75" name="VISIO" r:id="rId9" imgW="480240" imgH="419400" progId="Visio.Drawing.5">
                  <p:embed/>
                </p:oleObj>
              </mc:Choice>
              <mc:Fallback>
                <p:oleObj name="VISIO" r:id="rId9" imgW="480240" imgH="419400" progId="Visio.Drawing.5">
                  <p:embed/>
                  <p:pic>
                    <p:nvPicPr>
                      <p:cNvPr id="137229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0238" y="3057525"/>
                        <a:ext cx="479425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4"/>
          <p:cNvGraphicFramePr>
            <a:graphicFrameLocks noChangeAspect="1"/>
          </p:cNvGraphicFramePr>
          <p:nvPr/>
        </p:nvGraphicFramePr>
        <p:xfrm>
          <a:off x="4651375" y="2260600"/>
          <a:ext cx="2813050" cy="178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76" name="VISIO" r:id="rId11" imgW="2813400" imgH="1783800" progId="Visio.Drawing.5">
                  <p:embed/>
                </p:oleObj>
              </mc:Choice>
              <mc:Fallback>
                <p:oleObj name="VISIO" r:id="rId11" imgW="2813400" imgH="1783800" progId="Visio.Drawing.5">
                  <p:embed/>
                  <p:pic>
                    <p:nvPicPr>
                      <p:cNvPr id="13723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1375" y="2260600"/>
                        <a:ext cx="2813050" cy="178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5"/>
          <p:cNvGraphicFramePr>
            <a:graphicFrameLocks noChangeAspect="1"/>
          </p:cNvGraphicFramePr>
          <p:nvPr/>
        </p:nvGraphicFramePr>
        <p:xfrm>
          <a:off x="4865688" y="3898900"/>
          <a:ext cx="744537" cy="65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77" name="VISIO" r:id="rId13" imgW="744480" imgH="658800" progId="Visio.Drawing.5">
                  <p:embed/>
                </p:oleObj>
              </mc:Choice>
              <mc:Fallback>
                <p:oleObj name="VISIO" r:id="rId13" imgW="744480" imgH="658800" progId="Visio.Drawing.5">
                  <p:embed/>
                  <p:pic>
                    <p:nvPicPr>
                      <p:cNvPr id="137231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5688" y="3898900"/>
                        <a:ext cx="744537" cy="658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6"/>
          <p:cNvGraphicFramePr>
            <a:graphicFrameLocks noChangeAspect="1"/>
          </p:cNvGraphicFramePr>
          <p:nvPr/>
        </p:nvGraphicFramePr>
        <p:xfrm>
          <a:off x="5108575" y="4394200"/>
          <a:ext cx="487363" cy="37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78" name="VISIO" r:id="rId15" imgW="487440" imgH="372960" progId="Visio.Drawing.5">
                  <p:embed/>
                </p:oleObj>
              </mc:Choice>
              <mc:Fallback>
                <p:oleObj name="VISIO" r:id="rId15" imgW="487440" imgH="372960" progId="Visio.Drawing.5">
                  <p:embed/>
                  <p:pic>
                    <p:nvPicPr>
                      <p:cNvPr id="137232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8575" y="4394200"/>
                        <a:ext cx="487363" cy="373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7"/>
          <p:cNvGraphicFramePr>
            <a:graphicFrameLocks noChangeAspect="1"/>
          </p:cNvGraphicFramePr>
          <p:nvPr/>
        </p:nvGraphicFramePr>
        <p:xfrm>
          <a:off x="5111750" y="4616450"/>
          <a:ext cx="1662113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79" name="VISIO" r:id="rId17" imgW="1661760" imgH="901440" progId="Visio.Drawing.5">
                  <p:embed/>
                </p:oleObj>
              </mc:Choice>
              <mc:Fallback>
                <p:oleObj name="VISIO" r:id="rId17" imgW="1661760" imgH="901440" progId="Visio.Drawing.5">
                  <p:embed/>
                  <p:pic>
                    <p:nvPicPr>
                      <p:cNvPr id="137233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1750" y="4616450"/>
                        <a:ext cx="1662113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8"/>
          <p:cNvGraphicFramePr>
            <a:graphicFrameLocks noChangeAspect="1"/>
          </p:cNvGraphicFramePr>
          <p:nvPr/>
        </p:nvGraphicFramePr>
        <p:xfrm>
          <a:off x="6511925" y="4759325"/>
          <a:ext cx="271463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80" name="VISIO" r:id="rId19" imgW="272880" imgH="558720" progId="Visio.Drawing.5">
                  <p:embed/>
                </p:oleObj>
              </mc:Choice>
              <mc:Fallback>
                <p:oleObj name="VISIO" r:id="rId19" imgW="272880" imgH="558720" progId="Visio.Drawing.5">
                  <p:embed/>
                  <p:pic>
                    <p:nvPicPr>
                      <p:cNvPr id="137234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1925" y="4759325"/>
                        <a:ext cx="271463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9"/>
          <p:cNvGraphicFramePr>
            <a:graphicFrameLocks noChangeAspect="1"/>
          </p:cNvGraphicFramePr>
          <p:nvPr/>
        </p:nvGraphicFramePr>
        <p:xfrm>
          <a:off x="5627688" y="4759325"/>
          <a:ext cx="1050925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81" name="VISIO" r:id="rId21" imgW="1051560" imgH="158760" progId="Visio.Drawing.5">
                  <p:embed/>
                </p:oleObj>
              </mc:Choice>
              <mc:Fallback>
                <p:oleObj name="VISIO" r:id="rId21" imgW="1051560" imgH="158760" progId="Visio.Drawing.5">
                  <p:embed/>
                  <p:pic>
                    <p:nvPicPr>
                      <p:cNvPr id="137235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7688" y="4759325"/>
                        <a:ext cx="1050925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20"/>
          <p:cNvGraphicFramePr>
            <a:graphicFrameLocks noChangeAspect="1"/>
          </p:cNvGraphicFramePr>
          <p:nvPr/>
        </p:nvGraphicFramePr>
        <p:xfrm>
          <a:off x="5589588" y="3240088"/>
          <a:ext cx="2155825" cy="167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82" name="VISIO" r:id="rId23" imgW="2155680" imgH="1673280" progId="Visio.Drawing.5">
                  <p:embed/>
                </p:oleObj>
              </mc:Choice>
              <mc:Fallback>
                <p:oleObj name="VISIO" r:id="rId23" imgW="2155680" imgH="1673280" progId="Visio.Drawing.5">
                  <p:embed/>
                  <p:pic>
                    <p:nvPicPr>
                      <p:cNvPr id="137236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9588" y="3240088"/>
                        <a:ext cx="2155825" cy="167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21"/>
          <p:cNvGraphicFramePr>
            <a:graphicFrameLocks noChangeAspect="1"/>
          </p:cNvGraphicFramePr>
          <p:nvPr/>
        </p:nvGraphicFramePr>
        <p:xfrm>
          <a:off x="7177088" y="3892550"/>
          <a:ext cx="542925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83" name="VISIO" r:id="rId25" imgW="544320" imgH="158760" progId="Visio.Drawing.5">
                  <p:embed/>
                </p:oleObj>
              </mc:Choice>
              <mc:Fallback>
                <p:oleObj name="VISIO" r:id="rId25" imgW="544320" imgH="158760" progId="Visio.Drawing.5">
                  <p:embed/>
                  <p:pic>
                    <p:nvPicPr>
                      <p:cNvPr id="137237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7088" y="3892550"/>
                        <a:ext cx="542925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22"/>
          <p:cNvGraphicFramePr>
            <a:graphicFrameLocks noChangeAspect="1"/>
          </p:cNvGraphicFramePr>
          <p:nvPr/>
        </p:nvGraphicFramePr>
        <p:xfrm>
          <a:off x="7188200" y="3541713"/>
          <a:ext cx="271463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84" name="VISIO" r:id="rId27" imgW="272880" imgH="480240" progId="Visio.Drawing.5">
                  <p:embed/>
                </p:oleObj>
              </mc:Choice>
              <mc:Fallback>
                <p:oleObj name="VISIO" r:id="rId27" imgW="272880" imgH="480240" progId="Visio.Drawing.5">
                  <p:embed/>
                  <p:pic>
                    <p:nvPicPr>
                      <p:cNvPr id="137238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8200" y="3541713"/>
                        <a:ext cx="271463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23"/>
          <p:cNvGraphicFramePr>
            <a:graphicFrameLocks noChangeAspect="1"/>
          </p:cNvGraphicFramePr>
          <p:nvPr/>
        </p:nvGraphicFramePr>
        <p:xfrm>
          <a:off x="5210175" y="3532188"/>
          <a:ext cx="22479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85" name="VISIO" r:id="rId29" imgW="2248200" imgH="308520" progId="Visio.Drawing.5">
                  <p:embed/>
                </p:oleObj>
              </mc:Choice>
              <mc:Fallback>
                <p:oleObj name="VISIO" r:id="rId29" imgW="2248200" imgH="308520" progId="Visio.Drawing.5">
                  <p:embed/>
                  <p:pic>
                    <p:nvPicPr>
                      <p:cNvPr id="137239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0175" y="3532188"/>
                        <a:ext cx="22479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24"/>
          <p:cNvGraphicFramePr>
            <a:graphicFrameLocks noChangeAspect="1"/>
          </p:cNvGraphicFramePr>
          <p:nvPr/>
        </p:nvGraphicFramePr>
        <p:xfrm>
          <a:off x="5200650" y="2816225"/>
          <a:ext cx="1962150" cy="86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86" name="VISIO" r:id="rId31" imgW="1962360" imgH="862200" progId="Visio.Drawing.5">
                  <p:embed/>
                </p:oleObj>
              </mc:Choice>
              <mc:Fallback>
                <p:oleObj name="VISIO" r:id="rId31" imgW="1962360" imgH="862200" progId="Visio.Drawing.5">
                  <p:embed/>
                  <p:pic>
                    <p:nvPicPr>
                      <p:cNvPr id="13724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0650" y="2816225"/>
                        <a:ext cx="1962150" cy="862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25"/>
          <p:cNvGraphicFramePr>
            <a:graphicFrameLocks noChangeAspect="1"/>
          </p:cNvGraphicFramePr>
          <p:nvPr/>
        </p:nvGraphicFramePr>
        <p:xfrm>
          <a:off x="2020888" y="3271838"/>
          <a:ext cx="1654175" cy="1741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87" name="VISIO" r:id="rId33" imgW="1654200" imgH="1741320" progId="Visio.Drawing.5">
                  <p:embed/>
                </p:oleObj>
              </mc:Choice>
              <mc:Fallback>
                <p:oleObj name="VISIO" r:id="rId33" imgW="1654200" imgH="1741320" progId="Visio.Drawing.5">
                  <p:embed/>
                  <p:pic>
                    <p:nvPicPr>
                      <p:cNvPr id="137241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0888" y="3271838"/>
                        <a:ext cx="1654175" cy="1741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26"/>
          <p:cNvGraphicFramePr>
            <a:graphicFrameLocks noChangeAspect="1"/>
          </p:cNvGraphicFramePr>
          <p:nvPr/>
        </p:nvGraphicFramePr>
        <p:xfrm>
          <a:off x="1374775" y="3656013"/>
          <a:ext cx="2298700" cy="28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88" name="VISIO" r:id="rId35" imgW="2298240" imgH="287280" progId="Visio.Drawing.5">
                  <p:embed/>
                </p:oleObj>
              </mc:Choice>
              <mc:Fallback>
                <p:oleObj name="VISIO" r:id="rId35" imgW="2298240" imgH="287280" progId="Visio.Drawing.5">
                  <p:embed/>
                  <p:pic>
                    <p:nvPicPr>
                      <p:cNvPr id="137242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4775" y="3656013"/>
                        <a:ext cx="2298700" cy="287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7"/>
          <p:cNvGraphicFramePr>
            <a:graphicFrameLocks noChangeAspect="1"/>
          </p:cNvGraphicFramePr>
          <p:nvPr/>
        </p:nvGraphicFramePr>
        <p:xfrm>
          <a:off x="1384300" y="3665538"/>
          <a:ext cx="792163" cy="1373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89" name="VISIO" r:id="rId37" imgW="792000" imgH="1373040" progId="Visio.Drawing.5">
                  <p:embed/>
                </p:oleObj>
              </mc:Choice>
              <mc:Fallback>
                <p:oleObj name="VISIO" r:id="rId37" imgW="792000" imgH="1373040" progId="Visio.Drawing.5">
                  <p:embed/>
                  <p:pic>
                    <p:nvPicPr>
                      <p:cNvPr id="137243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4300" y="3665538"/>
                        <a:ext cx="792163" cy="1373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6499842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altLang="zh-TW" dirty="0"/>
              <a:t>Mathematicians are also interested in the comparison of properties among graphs. For this reason, Kao, Hsu, and Hsu [8] investigated the differences between cubic 1-edge Hamiltonian graphs, cubic 1-vertex fault tolerant Hamiltonian graphs, and cubic Hamiltonian connected graphs, proving that there are an infinite number of graphs in each of the possible regions.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2026858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/>
          </a:bodyPr>
          <a:lstStyle/>
          <a:p>
            <a:pPr algn="just"/>
            <a:r>
              <a:rPr lang="en-US" altLang="zh-TW" sz="2200" dirty="0"/>
              <a:t>We can also study the classification of fault tolerant </a:t>
            </a:r>
            <a:r>
              <a:rPr lang="en-US" altLang="zh-TW" sz="2200" dirty="0" err="1"/>
              <a:t>Hamiltonicity</a:t>
            </a:r>
            <a:r>
              <a:rPr lang="en-US" altLang="zh-TW" sz="2200" dirty="0"/>
              <a:t> of certain families of cubic graphs. For example, it has been proven [1] that the generalized Petersen graph </a:t>
            </a:r>
            <a:r>
              <a:rPr lang="en-US" altLang="zh-TW" sz="2200" dirty="0">
                <a:solidFill>
                  <a:srgbClr val="FF0000"/>
                </a:solidFill>
              </a:rPr>
              <a:t>P(n,1) is 1-fault tolerant Hamiltonian if and only if n≥3 and n is odd,</a:t>
            </a:r>
            <a:r>
              <a:rPr lang="en-US" altLang="zh-TW" sz="2200" dirty="0"/>
              <a:t> the generalized Petersen graph </a:t>
            </a:r>
            <a:r>
              <a:rPr lang="en-US" altLang="zh-TW" sz="2200" dirty="0">
                <a:solidFill>
                  <a:srgbClr val="FF0000"/>
                </a:solidFill>
              </a:rPr>
              <a:t>P(n,2) is 1-fault tolerant Hamiltonian if and only if n=1,3 mod 6 and n≥7.</a:t>
            </a:r>
            <a:r>
              <a:rPr lang="en-US" altLang="zh-TW" sz="2200" dirty="0"/>
              <a:t> It has also been proven [9] that the generalized Petersen </a:t>
            </a:r>
            <a:r>
              <a:rPr lang="en-US" altLang="zh-TW" sz="2200" dirty="0">
                <a:solidFill>
                  <a:srgbClr val="FF0000"/>
                </a:solidFill>
              </a:rPr>
              <a:t>graph P(n,3) is 1-fault tolerant Hamiltonian if and only if n is odd and n ≥7 </a:t>
            </a:r>
            <a:r>
              <a:rPr lang="en-US" altLang="zh-TW" sz="2200" dirty="0"/>
              <a:t>and the generalized Petersen graph </a:t>
            </a:r>
            <a:r>
              <a:rPr lang="en-US" altLang="zh-TW" sz="2200" dirty="0">
                <a:solidFill>
                  <a:srgbClr val="FF0000"/>
                </a:solidFill>
              </a:rPr>
              <a:t>P(n,4) is 1-fault tolerant Hamiltonian if and only if n is odd and n ≠12 with n≥9. </a:t>
            </a:r>
            <a:endParaRPr lang="en-US" altLang="zh-TW" sz="2200" dirty="0"/>
          </a:p>
          <a:p>
            <a:pPr marL="0" indent="0" algn="just">
              <a:buNone/>
            </a:pPr>
            <a:endParaRPr lang="en-US" altLang="zh-TW" sz="2200" dirty="0"/>
          </a:p>
          <a:p>
            <a:pPr marL="0" indent="0" algn="just">
              <a:buNone/>
            </a:pPr>
            <a:endParaRPr lang="en-US" altLang="zh-TW" sz="2200" dirty="0"/>
          </a:p>
          <a:p>
            <a:pPr marL="0" indent="0" algn="just">
              <a:buNone/>
            </a:pPr>
            <a:endParaRPr lang="en-US" altLang="zh-TW" sz="2200" dirty="0"/>
          </a:p>
          <a:p>
            <a:pPr marL="0" indent="0">
              <a:buNone/>
            </a:pPr>
            <a:endParaRPr lang="zh-TW" altLang="en-US" sz="2200" dirty="0"/>
          </a:p>
        </p:txBody>
      </p:sp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7966689"/>
              </p:ext>
            </p:extLst>
          </p:nvPr>
        </p:nvGraphicFramePr>
        <p:xfrm>
          <a:off x="3347864" y="3576443"/>
          <a:ext cx="4181653" cy="3084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7" r:id="rId3" imgW="5107320" imgH="3767760" progId="">
                  <p:embed/>
                </p:oleObj>
              </mc:Choice>
              <mc:Fallback>
                <p:oleObj r:id="rId3" imgW="5107320" imgH="3767760" progId="">
                  <p:embed/>
                  <p:pic>
                    <p:nvPicPr>
                      <p:cNvPr id="2" name="物件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7864" y="3576443"/>
                        <a:ext cx="4181653" cy="308457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2339752" y="5301208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P(17,3)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2379599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It has also been proven [6] that </a:t>
            </a:r>
            <a:r>
              <a:rPr lang="en-US" altLang="zh-TW" dirty="0">
                <a:solidFill>
                  <a:srgbClr val="FF0000"/>
                </a:solidFill>
              </a:rPr>
              <a:t>cube connected cycles of order n </a:t>
            </a:r>
            <a:r>
              <a:rPr lang="en-US" altLang="zh-TW" dirty="0"/>
              <a:t>is 1-fault tolerant Hamiltonian if and only if n is odd and n ≥3. Other examples can be found elsewhere [11].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80458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12"/>
          <p:cNvGrpSpPr/>
          <p:nvPr/>
        </p:nvGrpSpPr>
        <p:grpSpPr>
          <a:xfrm>
            <a:off x="1852117" y="2276872"/>
            <a:ext cx="5028872" cy="4104456"/>
            <a:chOff x="1852117" y="2276872"/>
            <a:chExt cx="5028872" cy="4104456"/>
          </a:xfrm>
        </p:grpSpPr>
        <p:graphicFrame>
          <p:nvGraphicFramePr>
            <p:cNvPr id="2" name="物件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44261187"/>
                </p:ext>
              </p:extLst>
            </p:nvPr>
          </p:nvGraphicFramePr>
          <p:xfrm>
            <a:off x="2269319" y="2276872"/>
            <a:ext cx="4611670" cy="41044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52" r:id="rId3" imgW="5362560" imgH="4774320" progId="">
                    <p:embed/>
                  </p:oleObj>
                </mc:Choice>
                <mc:Fallback>
                  <p:oleObj r:id="rId3" imgW="5362560" imgH="4774320" progId="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69319" y="2276872"/>
                          <a:ext cx="4611670" cy="4104456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2117" y="3100586"/>
              <a:ext cx="576064" cy="810995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2411760" y="2348880"/>
              <a:ext cx="720080" cy="720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圓角矩形 7"/>
            <p:cNvSpPr/>
            <p:nvPr/>
          </p:nvSpPr>
          <p:spPr>
            <a:xfrm>
              <a:off x="5868160" y="4320000"/>
              <a:ext cx="144000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圓角矩形 8"/>
            <p:cNvSpPr/>
            <p:nvPr/>
          </p:nvSpPr>
          <p:spPr>
            <a:xfrm>
              <a:off x="5811770" y="4338000"/>
              <a:ext cx="144000" cy="5040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圓角矩形 9"/>
            <p:cNvSpPr/>
            <p:nvPr/>
          </p:nvSpPr>
          <p:spPr>
            <a:xfrm>
              <a:off x="5742000" y="4374000"/>
              <a:ext cx="144000" cy="468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圓角矩形 10"/>
            <p:cNvSpPr/>
            <p:nvPr/>
          </p:nvSpPr>
          <p:spPr>
            <a:xfrm>
              <a:off x="5673855" y="4278000"/>
              <a:ext cx="144000" cy="468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4169" y="4581128"/>
              <a:ext cx="689884" cy="6480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630225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457200" y="241052"/>
            <a:ext cx="3276011" cy="2718296"/>
            <a:chOff x="1853705" y="1688192"/>
            <a:chExt cx="5634327" cy="4675128"/>
          </a:xfrm>
        </p:grpSpPr>
        <p:sp>
          <p:nvSpPr>
            <p:cNvPr id="5" name="弧形 4"/>
            <p:cNvSpPr/>
            <p:nvPr/>
          </p:nvSpPr>
          <p:spPr>
            <a:xfrm rot="16200000">
              <a:off x="5076032" y="2091741"/>
              <a:ext cx="2196000" cy="2628000"/>
            </a:xfrm>
            <a:prstGeom prst="arc">
              <a:avLst>
                <a:gd name="adj1" fmla="val 15825612"/>
                <a:gd name="adj2" fmla="val 21521227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" name="群組 5"/>
            <p:cNvGrpSpPr/>
            <p:nvPr/>
          </p:nvGrpSpPr>
          <p:grpSpPr>
            <a:xfrm>
              <a:off x="1853705" y="1688192"/>
              <a:ext cx="5152559" cy="4675128"/>
              <a:chOff x="1853705" y="1688192"/>
              <a:chExt cx="5152559" cy="4675128"/>
            </a:xfrm>
          </p:grpSpPr>
          <p:sp>
            <p:nvSpPr>
              <p:cNvPr id="7" name="等腰三角形 6"/>
              <p:cNvSpPr/>
              <p:nvPr/>
            </p:nvSpPr>
            <p:spPr>
              <a:xfrm>
                <a:off x="1907704" y="5733256"/>
                <a:ext cx="792088" cy="576064"/>
              </a:xfrm>
              <a:prstGeom prst="triangle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" name="等腰三角形 7"/>
              <p:cNvSpPr/>
              <p:nvPr/>
            </p:nvSpPr>
            <p:spPr>
              <a:xfrm>
                <a:off x="6156176" y="4509120"/>
                <a:ext cx="792088" cy="576064"/>
              </a:xfrm>
              <a:prstGeom prst="triangle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" name="等腰三角形 8"/>
              <p:cNvSpPr/>
              <p:nvPr/>
            </p:nvSpPr>
            <p:spPr>
              <a:xfrm>
                <a:off x="3203848" y="4509120"/>
                <a:ext cx="792088" cy="576064"/>
              </a:xfrm>
              <a:prstGeom prst="triangle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等腰三角形 9"/>
              <p:cNvSpPr/>
              <p:nvPr/>
            </p:nvSpPr>
            <p:spPr>
              <a:xfrm>
                <a:off x="1907704" y="2996952"/>
                <a:ext cx="792088" cy="576064"/>
              </a:xfrm>
              <a:prstGeom prst="triangle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等腰三角形 10"/>
              <p:cNvSpPr/>
              <p:nvPr/>
            </p:nvSpPr>
            <p:spPr>
              <a:xfrm>
                <a:off x="3203848" y="1742192"/>
                <a:ext cx="792088" cy="576064"/>
              </a:xfrm>
              <a:prstGeom prst="triangle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" name="等腰三角形 11"/>
              <p:cNvSpPr/>
              <p:nvPr/>
            </p:nvSpPr>
            <p:spPr>
              <a:xfrm>
                <a:off x="4860032" y="2996952"/>
                <a:ext cx="792088" cy="576064"/>
              </a:xfrm>
              <a:prstGeom prst="triangle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" name="等腰三角形 12"/>
              <p:cNvSpPr/>
              <p:nvPr/>
            </p:nvSpPr>
            <p:spPr>
              <a:xfrm>
                <a:off x="6156176" y="1742192"/>
                <a:ext cx="792088" cy="576064"/>
              </a:xfrm>
              <a:prstGeom prst="triangle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" name="等腰三角形 13"/>
              <p:cNvSpPr/>
              <p:nvPr/>
            </p:nvSpPr>
            <p:spPr>
              <a:xfrm>
                <a:off x="4860032" y="5733256"/>
                <a:ext cx="792088" cy="576064"/>
              </a:xfrm>
              <a:prstGeom prst="triangle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15" name="直線接點 14"/>
              <p:cNvCxnSpPr>
                <a:stCxn id="11" idx="0"/>
                <a:endCxn id="13" idx="0"/>
              </p:cNvCxnSpPr>
              <p:nvPr/>
            </p:nvCxnSpPr>
            <p:spPr>
              <a:xfrm>
                <a:off x="3599892" y="1742192"/>
                <a:ext cx="2952328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接點 15"/>
              <p:cNvCxnSpPr>
                <a:stCxn id="10" idx="0"/>
                <a:endCxn id="12" idx="0"/>
              </p:cNvCxnSpPr>
              <p:nvPr/>
            </p:nvCxnSpPr>
            <p:spPr>
              <a:xfrm>
                <a:off x="2303748" y="2996952"/>
                <a:ext cx="2952328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接點 16"/>
              <p:cNvCxnSpPr>
                <a:stCxn id="9" idx="0"/>
                <a:endCxn id="8" idx="0"/>
              </p:cNvCxnSpPr>
              <p:nvPr/>
            </p:nvCxnSpPr>
            <p:spPr>
              <a:xfrm>
                <a:off x="3599892" y="4509120"/>
                <a:ext cx="2952328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接點 17"/>
              <p:cNvCxnSpPr>
                <a:stCxn id="7" idx="0"/>
                <a:endCxn id="14" idx="0"/>
              </p:cNvCxnSpPr>
              <p:nvPr/>
            </p:nvCxnSpPr>
            <p:spPr>
              <a:xfrm>
                <a:off x="2303748" y="5733256"/>
                <a:ext cx="2952328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線接點 18"/>
              <p:cNvCxnSpPr>
                <a:stCxn id="10" idx="4"/>
                <a:endCxn id="7" idx="4"/>
              </p:cNvCxnSpPr>
              <p:nvPr/>
            </p:nvCxnSpPr>
            <p:spPr>
              <a:xfrm>
                <a:off x="2699792" y="3573016"/>
                <a:ext cx="0" cy="273630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接點 19"/>
              <p:cNvCxnSpPr>
                <a:stCxn id="11" idx="4"/>
                <a:endCxn id="9" idx="4"/>
              </p:cNvCxnSpPr>
              <p:nvPr/>
            </p:nvCxnSpPr>
            <p:spPr>
              <a:xfrm>
                <a:off x="3995936" y="2318256"/>
                <a:ext cx="0" cy="2766928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線接點 20"/>
              <p:cNvCxnSpPr>
                <a:stCxn id="12" idx="4"/>
                <a:endCxn id="14" idx="4"/>
              </p:cNvCxnSpPr>
              <p:nvPr/>
            </p:nvCxnSpPr>
            <p:spPr>
              <a:xfrm>
                <a:off x="5652120" y="3573016"/>
                <a:ext cx="0" cy="273630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接點 21"/>
              <p:cNvCxnSpPr>
                <a:stCxn id="13" idx="4"/>
                <a:endCxn id="8" idx="4"/>
              </p:cNvCxnSpPr>
              <p:nvPr/>
            </p:nvCxnSpPr>
            <p:spPr>
              <a:xfrm>
                <a:off x="6948264" y="2318256"/>
                <a:ext cx="0" cy="2766928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弧形 22"/>
              <p:cNvSpPr/>
              <p:nvPr/>
            </p:nvSpPr>
            <p:spPr>
              <a:xfrm rot="16200000">
                <a:off x="2123705" y="2097120"/>
                <a:ext cx="2196000" cy="2628000"/>
              </a:xfrm>
              <a:prstGeom prst="arc">
                <a:avLst>
                  <a:gd name="adj1" fmla="val 15825612"/>
                  <a:gd name="adj2" fmla="val 21521227"/>
                </a:avLst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4" name="橢圓 23"/>
              <p:cNvSpPr/>
              <p:nvPr/>
            </p:nvSpPr>
            <p:spPr>
              <a:xfrm>
                <a:off x="3545892" y="4464000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5" name="橢圓 24"/>
              <p:cNvSpPr/>
              <p:nvPr/>
            </p:nvSpPr>
            <p:spPr>
              <a:xfrm>
                <a:off x="1870136" y="6255320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6" name="橢圓 25"/>
              <p:cNvSpPr/>
              <p:nvPr/>
            </p:nvSpPr>
            <p:spPr>
              <a:xfrm>
                <a:off x="6498220" y="4455120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7" name="橢圓 26"/>
              <p:cNvSpPr/>
              <p:nvPr/>
            </p:nvSpPr>
            <p:spPr>
              <a:xfrm>
                <a:off x="5202076" y="2942952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8" name="橢圓 27"/>
              <p:cNvSpPr/>
              <p:nvPr/>
            </p:nvSpPr>
            <p:spPr>
              <a:xfrm>
                <a:off x="2249748" y="2942952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9" name="橢圓 28"/>
              <p:cNvSpPr/>
              <p:nvPr/>
            </p:nvSpPr>
            <p:spPr>
              <a:xfrm>
                <a:off x="3941936" y="2268000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0" name="橢圓 29"/>
              <p:cNvSpPr/>
              <p:nvPr/>
            </p:nvSpPr>
            <p:spPr>
              <a:xfrm>
                <a:off x="3545892" y="1688192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1" name="橢圓 30"/>
              <p:cNvSpPr/>
              <p:nvPr/>
            </p:nvSpPr>
            <p:spPr>
              <a:xfrm>
                <a:off x="6501600" y="1688192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2" name="橢圓 31"/>
              <p:cNvSpPr/>
              <p:nvPr/>
            </p:nvSpPr>
            <p:spPr>
              <a:xfrm>
                <a:off x="5202076" y="567925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3" name="橢圓 32"/>
              <p:cNvSpPr/>
              <p:nvPr/>
            </p:nvSpPr>
            <p:spPr>
              <a:xfrm>
                <a:off x="3167705" y="2259119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4" name="橢圓 33"/>
              <p:cNvSpPr/>
              <p:nvPr/>
            </p:nvSpPr>
            <p:spPr>
              <a:xfrm>
                <a:off x="2249748" y="567925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5" name="橢圓 34"/>
              <p:cNvSpPr/>
              <p:nvPr/>
            </p:nvSpPr>
            <p:spPr>
              <a:xfrm>
                <a:off x="2645792" y="3518523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6" name="橢圓 35"/>
              <p:cNvSpPr/>
              <p:nvPr/>
            </p:nvSpPr>
            <p:spPr>
              <a:xfrm>
                <a:off x="1853705" y="351901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7" name="橢圓 36"/>
              <p:cNvSpPr/>
              <p:nvPr/>
            </p:nvSpPr>
            <p:spPr>
              <a:xfrm>
                <a:off x="6898264" y="2276872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8" name="橢圓 37"/>
              <p:cNvSpPr/>
              <p:nvPr/>
            </p:nvSpPr>
            <p:spPr>
              <a:xfrm>
                <a:off x="6120032" y="226425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9" name="橢圓 38"/>
              <p:cNvSpPr/>
              <p:nvPr/>
            </p:nvSpPr>
            <p:spPr>
              <a:xfrm>
                <a:off x="6120032" y="5021014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0" name="橢圓 39"/>
              <p:cNvSpPr/>
              <p:nvPr/>
            </p:nvSpPr>
            <p:spPr>
              <a:xfrm>
                <a:off x="2649113" y="6255320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1" name="橢圓 40"/>
              <p:cNvSpPr/>
              <p:nvPr/>
            </p:nvSpPr>
            <p:spPr>
              <a:xfrm>
                <a:off x="3941936" y="5021014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2" name="橢圓 41"/>
              <p:cNvSpPr/>
              <p:nvPr/>
            </p:nvSpPr>
            <p:spPr>
              <a:xfrm>
                <a:off x="3149848" y="5025415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3" name="橢圓 42"/>
              <p:cNvSpPr/>
              <p:nvPr/>
            </p:nvSpPr>
            <p:spPr>
              <a:xfrm>
                <a:off x="4806032" y="6255320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4" name="橢圓 43"/>
              <p:cNvSpPr/>
              <p:nvPr/>
            </p:nvSpPr>
            <p:spPr>
              <a:xfrm>
                <a:off x="4818019" y="3519508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5" name="橢圓 44"/>
              <p:cNvSpPr/>
              <p:nvPr/>
            </p:nvSpPr>
            <p:spPr>
              <a:xfrm>
                <a:off x="5598120" y="6255320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6" name="橢圓 45"/>
              <p:cNvSpPr/>
              <p:nvPr/>
            </p:nvSpPr>
            <p:spPr>
              <a:xfrm>
                <a:off x="6875654" y="5020820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7" name="橢圓 46"/>
              <p:cNvSpPr/>
              <p:nvPr/>
            </p:nvSpPr>
            <p:spPr>
              <a:xfrm>
                <a:off x="5604265" y="3518523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48" name="群組 47"/>
          <p:cNvGrpSpPr/>
          <p:nvPr/>
        </p:nvGrpSpPr>
        <p:grpSpPr>
          <a:xfrm>
            <a:off x="451780" y="3202349"/>
            <a:ext cx="4878536" cy="2841462"/>
            <a:chOff x="107505" y="1052736"/>
            <a:chExt cx="8406927" cy="4896544"/>
          </a:xfrm>
        </p:grpSpPr>
        <p:sp>
          <p:nvSpPr>
            <p:cNvPr id="49" name="橢圓 48"/>
            <p:cNvSpPr/>
            <p:nvPr/>
          </p:nvSpPr>
          <p:spPr>
            <a:xfrm>
              <a:off x="2411760" y="2420888"/>
              <a:ext cx="504056" cy="50405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0" name="橢圓 49"/>
            <p:cNvSpPr/>
            <p:nvPr/>
          </p:nvSpPr>
          <p:spPr>
            <a:xfrm>
              <a:off x="395536" y="4725144"/>
              <a:ext cx="504056" cy="50405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1" name="橢圓 50"/>
            <p:cNvSpPr/>
            <p:nvPr/>
          </p:nvSpPr>
          <p:spPr>
            <a:xfrm>
              <a:off x="2411760" y="4725144"/>
              <a:ext cx="504056" cy="50405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2" name="橢圓 51"/>
            <p:cNvSpPr/>
            <p:nvPr/>
          </p:nvSpPr>
          <p:spPr>
            <a:xfrm>
              <a:off x="395536" y="2420888"/>
              <a:ext cx="504056" cy="50405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3" name="橢圓 52"/>
            <p:cNvSpPr/>
            <p:nvPr/>
          </p:nvSpPr>
          <p:spPr>
            <a:xfrm>
              <a:off x="1187624" y="1412776"/>
              <a:ext cx="504056" cy="50405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4" name="橢圓 53"/>
            <p:cNvSpPr/>
            <p:nvPr/>
          </p:nvSpPr>
          <p:spPr>
            <a:xfrm>
              <a:off x="1187624" y="3717032"/>
              <a:ext cx="504056" cy="50405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5" name="橢圓 54"/>
            <p:cNvSpPr/>
            <p:nvPr/>
          </p:nvSpPr>
          <p:spPr>
            <a:xfrm>
              <a:off x="3275856" y="3717032"/>
              <a:ext cx="504056" cy="50405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6" name="橢圓 55"/>
            <p:cNvSpPr/>
            <p:nvPr/>
          </p:nvSpPr>
          <p:spPr>
            <a:xfrm>
              <a:off x="7164288" y="5085184"/>
              <a:ext cx="504056" cy="50405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7" name="橢圓 56"/>
            <p:cNvSpPr/>
            <p:nvPr/>
          </p:nvSpPr>
          <p:spPr>
            <a:xfrm>
              <a:off x="4932040" y="5085184"/>
              <a:ext cx="504056" cy="50405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8" name="橢圓 57"/>
            <p:cNvSpPr/>
            <p:nvPr/>
          </p:nvSpPr>
          <p:spPr>
            <a:xfrm>
              <a:off x="4932040" y="2779490"/>
              <a:ext cx="504056" cy="50405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9" name="橢圓 58"/>
            <p:cNvSpPr/>
            <p:nvPr/>
          </p:nvSpPr>
          <p:spPr>
            <a:xfrm>
              <a:off x="7164288" y="2779490"/>
              <a:ext cx="504056" cy="50405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0" name="橢圓 59"/>
            <p:cNvSpPr/>
            <p:nvPr/>
          </p:nvSpPr>
          <p:spPr>
            <a:xfrm>
              <a:off x="3275856" y="1412776"/>
              <a:ext cx="504056" cy="50405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1" name="橢圓 60"/>
            <p:cNvSpPr/>
            <p:nvPr/>
          </p:nvSpPr>
          <p:spPr>
            <a:xfrm>
              <a:off x="7956376" y="4077072"/>
              <a:ext cx="504056" cy="50405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2" name="橢圓 61"/>
            <p:cNvSpPr/>
            <p:nvPr/>
          </p:nvSpPr>
          <p:spPr>
            <a:xfrm>
              <a:off x="5796136" y="4077072"/>
              <a:ext cx="504056" cy="50405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3" name="橢圓 62"/>
            <p:cNvSpPr/>
            <p:nvPr/>
          </p:nvSpPr>
          <p:spPr>
            <a:xfrm>
              <a:off x="5796136" y="1772816"/>
              <a:ext cx="504056" cy="50405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4" name="橢圓 63"/>
            <p:cNvSpPr/>
            <p:nvPr/>
          </p:nvSpPr>
          <p:spPr>
            <a:xfrm>
              <a:off x="7956376" y="1772816"/>
              <a:ext cx="504056" cy="50405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65" name="直線接點 64"/>
            <p:cNvCxnSpPr>
              <a:stCxn id="63" idx="0"/>
              <a:endCxn id="64" idx="0"/>
            </p:cNvCxnSpPr>
            <p:nvPr/>
          </p:nvCxnSpPr>
          <p:spPr>
            <a:xfrm>
              <a:off x="6048164" y="1772816"/>
              <a:ext cx="216024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接點 65"/>
            <p:cNvCxnSpPr>
              <a:stCxn id="58" idx="0"/>
              <a:endCxn id="59" idx="0"/>
            </p:cNvCxnSpPr>
            <p:nvPr/>
          </p:nvCxnSpPr>
          <p:spPr>
            <a:xfrm>
              <a:off x="5184068" y="2779490"/>
              <a:ext cx="2232248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接點 66"/>
            <p:cNvCxnSpPr>
              <a:stCxn id="62" idx="0"/>
              <a:endCxn id="61" idx="0"/>
            </p:cNvCxnSpPr>
            <p:nvPr/>
          </p:nvCxnSpPr>
          <p:spPr>
            <a:xfrm>
              <a:off x="6048164" y="4077072"/>
              <a:ext cx="216024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接點 67"/>
            <p:cNvCxnSpPr>
              <a:stCxn id="57" idx="0"/>
              <a:endCxn id="56" idx="0"/>
            </p:cNvCxnSpPr>
            <p:nvPr/>
          </p:nvCxnSpPr>
          <p:spPr>
            <a:xfrm>
              <a:off x="5184068" y="5085184"/>
              <a:ext cx="2232248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接點 68"/>
            <p:cNvCxnSpPr>
              <a:stCxn id="53" idx="0"/>
              <a:endCxn id="60" idx="0"/>
            </p:cNvCxnSpPr>
            <p:nvPr/>
          </p:nvCxnSpPr>
          <p:spPr>
            <a:xfrm>
              <a:off x="1439652" y="1412776"/>
              <a:ext cx="2088232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接點 69"/>
            <p:cNvCxnSpPr>
              <a:stCxn id="52" idx="0"/>
              <a:endCxn id="49" idx="0"/>
            </p:cNvCxnSpPr>
            <p:nvPr/>
          </p:nvCxnSpPr>
          <p:spPr>
            <a:xfrm>
              <a:off x="647564" y="2420888"/>
              <a:ext cx="2016224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接點 70"/>
            <p:cNvCxnSpPr>
              <a:stCxn id="54" idx="0"/>
              <a:endCxn id="55" idx="0"/>
            </p:cNvCxnSpPr>
            <p:nvPr/>
          </p:nvCxnSpPr>
          <p:spPr>
            <a:xfrm>
              <a:off x="1439652" y="3717032"/>
              <a:ext cx="2088232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接點 71"/>
            <p:cNvCxnSpPr>
              <a:stCxn id="50" idx="0"/>
              <a:endCxn id="51" idx="0"/>
            </p:cNvCxnSpPr>
            <p:nvPr/>
          </p:nvCxnSpPr>
          <p:spPr>
            <a:xfrm>
              <a:off x="647564" y="4725144"/>
              <a:ext cx="2016224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接點 72"/>
            <p:cNvCxnSpPr>
              <a:stCxn id="58" idx="6"/>
              <a:endCxn id="57" idx="6"/>
            </p:cNvCxnSpPr>
            <p:nvPr/>
          </p:nvCxnSpPr>
          <p:spPr>
            <a:xfrm>
              <a:off x="5436096" y="3031518"/>
              <a:ext cx="0" cy="2305694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接點 73"/>
            <p:cNvCxnSpPr>
              <a:stCxn id="63" idx="6"/>
              <a:endCxn id="62" idx="6"/>
            </p:cNvCxnSpPr>
            <p:nvPr/>
          </p:nvCxnSpPr>
          <p:spPr>
            <a:xfrm>
              <a:off x="6300192" y="2024844"/>
              <a:ext cx="0" cy="2304256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接點 74"/>
            <p:cNvCxnSpPr>
              <a:stCxn id="64" idx="6"/>
              <a:endCxn id="61" idx="6"/>
            </p:cNvCxnSpPr>
            <p:nvPr/>
          </p:nvCxnSpPr>
          <p:spPr>
            <a:xfrm>
              <a:off x="8460432" y="2024844"/>
              <a:ext cx="0" cy="2304256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接點 75"/>
            <p:cNvCxnSpPr>
              <a:stCxn id="59" idx="6"/>
              <a:endCxn id="56" idx="6"/>
            </p:cNvCxnSpPr>
            <p:nvPr/>
          </p:nvCxnSpPr>
          <p:spPr>
            <a:xfrm>
              <a:off x="7668344" y="3031518"/>
              <a:ext cx="0" cy="2305694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接點 76"/>
            <p:cNvCxnSpPr>
              <a:stCxn id="60" idx="6"/>
              <a:endCxn id="55" idx="6"/>
            </p:cNvCxnSpPr>
            <p:nvPr/>
          </p:nvCxnSpPr>
          <p:spPr>
            <a:xfrm>
              <a:off x="3779912" y="1664804"/>
              <a:ext cx="0" cy="2304256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接點 77"/>
            <p:cNvCxnSpPr>
              <a:stCxn id="49" idx="6"/>
              <a:endCxn id="51" idx="6"/>
            </p:cNvCxnSpPr>
            <p:nvPr/>
          </p:nvCxnSpPr>
          <p:spPr>
            <a:xfrm>
              <a:off x="2915816" y="2672916"/>
              <a:ext cx="0" cy="2304256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接點 78"/>
            <p:cNvCxnSpPr>
              <a:stCxn id="53" idx="6"/>
              <a:endCxn id="54" idx="6"/>
            </p:cNvCxnSpPr>
            <p:nvPr/>
          </p:nvCxnSpPr>
          <p:spPr>
            <a:xfrm>
              <a:off x="1691680" y="1664804"/>
              <a:ext cx="0" cy="2304256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接點 79"/>
            <p:cNvCxnSpPr>
              <a:stCxn id="52" idx="6"/>
              <a:endCxn id="50" idx="6"/>
            </p:cNvCxnSpPr>
            <p:nvPr/>
          </p:nvCxnSpPr>
          <p:spPr>
            <a:xfrm>
              <a:off x="899592" y="2672916"/>
              <a:ext cx="0" cy="2304256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接點 80"/>
            <p:cNvCxnSpPr>
              <a:stCxn id="88" idx="0"/>
              <a:endCxn id="64" idx="2"/>
            </p:cNvCxnSpPr>
            <p:nvPr/>
          </p:nvCxnSpPr>
          <p:spPr>
            <a:xfrm flipV="1">
              <a:off x="3290724" y="2024844"/>
              <a:ext cx="4665652" cy="214216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弧形 81"/>
            <p:cNvSpPr/>
            <p:nvPr/>
          </p:nvSpPr>
          <p:spPr>
            <a:xfrm rot="5400000">
              <a:off x="-248945" y="3798683"/>
              <a:ext cx="2428986" cy="1008112"/>
            </a:xfrm>
            <a:prstGeom prst="arc">
              <a:avLst>
                <a:gd name="adj1" fmla="val 15747890"/>
                <a:gd name="adj2" fmla="val 1157246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3" name="弧形 82"/>
            <p:cNvSpPr/>
            <p:nvPr/>
          </p:nvSpPr>
          <p:spPr>
            <a:xfrm rot="5400000">
              <a:off x="1781768" y="3770959"/>
              <a:ext cx="2448000" cy="1044000"/>
            </a:xfrm>
            <a:prstGeom prst="arc">
              <a:avLst>
                <a:gd name="adj1" fmla="val 15747890"/>
                <a:gd name="adj2" fmla="val 1157246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4" name="弧形 83"/>
            <p:cNvSpPr/>
            <p:nvPr/>
          </p:nvSpPr>
          <p:spPr>
            <a:xfrm rot="5400000">
              <a:off x="4269525" y="1787258"/>
              <a:ext cx="2538288" cy="1069243"/>
            </a:xfrm>
            <a:prstGeom prst="arc">
              <a:avLst>
                <a:gd name="adj1" fmla="val 15747890"/>
                <a:gd name="adj2" fmla="val 1157246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5" name="弧形 84"/>
            <p:cNvSpPr/>
            <p:nvPr/>
          </p:nvSpPr>
          <p:spPr>
            <a:xfrm rot="5400000">
              <a:off x="4297809" y="4107631"/>
              <a:ext cx="2428986" cy="1071724"/>
            </a:xfrm>
            <a:prstGeom prst="arc">
              <a:avLst>
                <a:gd name="adj1" fmla="val 15747890"/>
                <a:gd name="adj2" fmla="val 1157246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lIns="91440" tIns="45720" rIns="91440" bIns="45720" rtlCol="0">
              <a:normAutofit/>
            </a:bodyPr>
            <a:lstStyle/>
            <a:p>
              <a:pPr marL="342900" indent="-342900">
                <a:spcBef>
                  <a:spcPct val="20000"/>
                </a:spcBef>
                <a:buFont typeface="Arial" pitchFamily="34" charset="0"/>
                <a:buChar char="•"/>
              </a:pPr>
              <a:endParaRPr lang="zh-TW" altLang="en-US" sz="2200"/>
            </a:p>
          </p:txBody>
        </p:sp>
        <p:sp>
          <p:nvSpPr>
            <p:cNvPr id="86" name="弧形 85"/>
            <p:cNvSpPr/>
            <p:nvPr/>
          </p:nvSpPr>
          <p:spPr>
            <a:xfrm rot="5400000">
              <a:off x="6525859" y="4139437"/>
              <a:ext cx="2428986" cy="1008112"/>
            </a:xfrm>
            <a:prstGeom prst="arc">
              <a:avLst>
                <a:gd name="adj1" fmla="val 15747890"/>
                <a:gd name="adj2" fmla="val 1157246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lIns="91440" tIns="45720" rIns="91440" bIns="45720" rtlCol="0">
              <a:normAutofit/>
            </a:bodyPr>
            <a:lstStyle/>
            <a:p>
              <a:pPr marL="342900" indent="-342900">
                <a:spcBef>
                  <a:spcPct val="20000"/>
                </a:spcBef>
                <a:buFont typeface="Arial" pitchFamily="34" charset="0"/>
                <a:buChar char="•"/>
              </a:pPr>
              <a:endParaRPr lang="zh-TW" altLang="en-US" sz="2200"/>
            </a:p>
          </p:txBody>
        </p:sp>
        <p:sp>
          <p:nvSpPr>
            <p:cNvPr id="87" name="弧形 86"/>
            <p:cNvSpPr/>
            <p:nvPr/>
          </p:nvSpPr>
          <p:spPr>
            <a:xfrm rot="5400000">
              <a:off x="6494425" y="1877045"/>
              <a:ext cx="2455850" cy="972108"/>
            </a:xfrm>
            <a:prstGeom prst="arc">
              <a:avLst>
                <a:gd name="adj1" fmla="val 15747890"/>
                <a:gd name="adj2" fmla="val 1157246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8" name="弧形 87"/>
            <p:cNvSpPr/>
            <p:nvPr/>
          </p:nvSpPr>
          <p:spPr>
            <a:xfrm rot="16200000">
              <a:off x="3024252" y="1628029"/>
              <a:ext cx="575215" cy="648072"/>
            </a:xfrm>
            <a:prstGeom prst="arc">
              <a:avLst>
                <a:gd name="adj1" fmla="val 11052724"/>
                <a:gd name="adj2" fmla="val 21259563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9" name="弧形 88"/>
            <p:cNvSpPr/>
            <p:nvPr/>
          </p:nvSpPr>
          <p:spPr>
            <a:xfrm rot="16200000">
              <a:off x="936020" y="1626856"/>
              <a:ext cx="575215" cy="648072"/>
            </a:xfrm>
            <a:prstGeom prst="arc">
              <a:avLst>
                <a:gd name="adj1" fmla="val 10597011"/>
                <a:gd name="adj2" fmla="val 21259563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90" name="直線接點 89"/>
            <p:cNvCxnSpPr>
              <a:stCxn id="89" idx="0"/>
              <a:endCxn id="63" idx="2"/>
            </p:cNvCxnSpPr>
            <p:nvPr/>
          </p:nvCxnSpPr>
          <p:spPr>
            <a:xfrm flipV="1">
              <a:off x="1240607" y="2024844"/>
              <a:ext cx="4555529" cy="213261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弧形 90"/>
            <p:cNvSpPr/>
            <p:nvPr/>
          </p:nvSpPr>
          <p:spPr>
            <a:xfrm rot="16200000">
              <a:off x="-8867" y="2789287"/>
              <a:ext cx="880816" cy="648071"/>
            </a:xfrm>
            <a:prstGeom prst="arc">
              <a:avLst>
                <a:gd name="adj1" fmla="val 10597011"/>
                <a:gd name="adj2" fmla="val 21259563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92" name="直線接點 91"/>
            <p:cNvCxnSpPr>
              <a:stCxn id="91" idx="0"/>
              <a:endCxn id="58" idx="2"/>
            </p:cNvCxnSpPr>
            <p:nvPr/>
          </p:nvCxnSpPr>
          <p:spPr>
            <a:xfrm flipV="1">
              <a:off x="457493" y="3031518"/>
              <a:ext cx="4474547" cy="520798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弧形 92"/>
            <p:cNvSpPr/>
            <p:nvPr/>
          </p:nvSpPr>
          <p:spPr>
            <a:xfrm rot="16200000">
              <a:off x="-53564" y="5138242"/>
              <a:ext cx="970210" cy="648070"/>
            </a:xfrm>
            <a:prstGeom prst="arc">
              <a:avLst>
                <a:gd name="adj1" fmla="val 10776763"/>
                <a:gd name="adj2" fmla="val 21259563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4" name="弧形 93"/>
            <p:cNvSpPr/>
            <p:nvPr/>
          </p:nvSpPr>
          <p:spPr>
            <a:xfrm rot="16200000">
              <a:off x="917594" y="3951057"/>
              <a:ext cx="612068" cy="648071"/>
            </a:xfrm>
            <a:prstGeom prst="arc">
              <a:avLst>
                <a:gd name="adj1" fmla="val 10597011"/>
                <a:gd name="adj2" fmla="val 21259563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5" name="弧形 94"/>
            <p:cNvSpPr/>
            <p:nvPr/>
          </p:nvSpPr>
          <p:spPr>
            <a:xfrm rot="16200000">
              <a:off x="3005825" y="3951057"/>
              <a:ext cx="612069" cy="648072"/>
            </a:xfrm>
            <a:prstGeom prst="arc">
              <a:avLst>
                <a:gd name="adj1" fmla="val 10597011"/>
                <a:gd name="adj2" fmla="val 21259563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6" name="弧形 95"/>
            <p:cNvSpPr/>
            <p:nvPr/>
          </p:nvSpPr>
          <p:spPr>
            <a:xfrm rot="16200000">
              <a:off x="1961710" y="5139190"/>
              <a:ext cx="972109" cy="648070"/>
            </a:xfrm>
            <a:prstGeom prst="arc">
              <a:avLst>
                <a:gd name="adj1" fmla="val 10597011"/>
                <a:gd name="adj2" fmla="val 21259563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97" name="直線接點 96"/>
            <p:cNvCxnSpPr>
              <a:stCxn id="95" idx="0"/>
              <a:endCxn id="61" idx="2"/>
            </p:cNvCxnSpPr>
            <p:nvPr/>
          </p:nvCxnSpPr>
          <p:spPr>
            <a:xfrm flipV="1">
              <a:off x="3329923" y="4329100"/>
              <a:ext cx="4626453" cy="251552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線接點 97"/>
            <p:cNvCxnSpPr>
              <a:stCxn id="94" idx="0"/>
              <a:endCxn id="62" idx="2"/>
            </p:cNvCxnSpPr>
            <p:nvPr/>
          </p:nvCxnSpPr>
          <p:spPr>
            <a:xfrm flipV="1">
              <a:off x="1241692" y="4329100"/>
              <a:ext cx="4554444" cy="251551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線接點 98"/>
            <p:cNvCxnSpPr>
              <a:stCxn id="96" idx="0"/>
            </p:cNvCxnSpPr>
            <p:nvPr/>
          </p:nvCxnSpPr>
          <p:spPr>
            <a:xfrm>
              <a:off x="2476386" y="5947380"/>
              <a:ext cx="4327862" cy="19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線接點 99"/>
            <p:cNvCxnSpPr>
              <a:stCxn id="93" idx="0"/>
              <a:endCxn id="57" idx="2"/>
            </p:cNvCxnSpPr>
            <p:nvPr/>
          </p:nvCxnSpPr>
          <p:spPr>
            <a:xfrm flipV="1">
              <a:off x="434820" y="5337212"/>
              <a:ext cx="4497220" cy="61014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線接點 100"/>
            <p:cNvCxnSpPr>
              <a:endCxn id="56" idx="2"/>
            </p:cNvCxnSpPr>
            <p:nvPr/>
          </p:nvCxnSpPr>
          <p:spPr>
            <a:xfrm flipV="1">
              <a:off x="6804248" y="5337212"/>
              <a:ext cx="360040" cy="612068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弧形 101"/>
            <p:cNvSpPr/>
            <p:nvPr/>
          </p:nvSpPr>
          <p:spPr>
            <a:xfrm rot="16200000">
              <a:off x="1971608" y="2861043"/>
              <a:ext cx="952314" cy="648069"/>
            </a:xfrm>
            <a:prstGeom prst="arc">
              <a:avLst>
                <a:gd name="adj1" fmla="val 10597011"/>
                <a:gd name="adj2" fmla="val 21259563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03" name="直線接點 102"/>
            <p:cNvCxnSpPr>
              <a:stCxn id="102" idx="0"/>
            </p:cNvCxnSpPr>
            <p:nvPr/>
          </p:nvCxnSpPr>
          <p:spPr>
            <a:xfrm flipV="1">
              <a:off x="2475808" y="3629429"/>
              <a:ext cx="4400710" cy="3002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接點 103"/>
            <p:cNvCxnSpPr>
              <a:endCxn id="59" idx="2"/>
            </p:cNvCxnSpPr>
            <p:nvPr/>
          </p:nvCxnSpPr>
          <p:spPr>
            <a:xfrm flipV="1">
              <a:off x="6876256" y="3031518"/>
              <a:ext cx="288032" cy="593718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橢圓 104"/>
            <p:cNvSpPr/>
            <p:nvPr/>
          </p:nvSpPr>
          <p:spPr>
            <a:xfrm>
              <a:off x="1403648" y="1358776"/>
              <a:ext cx="108000" cy="108000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6" name="橢圓 105"/>
            <p:cNvSpPr/>
            <p:nvPr/>
          </p:nvSpPr>
          <p:spPr>
            <a:xfrm>
              <a:off x="3239864" y="1610804"/>
              <a:ext cx="108000" cy="108000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7" name="橢圓 106"/>
            <p:cNvSpPr/>
            <p:nvPr/>
          </p:nvSpPr>
          <p:spPr>
            <a:xfrm>
              <a:off x="1403648" y="1862832"/>
              <a:ext cx="108000" cy="108000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8" name="橢圓 107"/>
            <p:cNvSpPr/>
            <p:nvPr/>
          </p:nvSpPr>
          <p:spPr>
            <a:xfrm>
              <a:off x="1637680" y="1609284"/>
              <a:ext cx="108000" cy="108000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9" name="橢圓 108"/>
            <p:cNvSpPr/>
            <p:nvPr/>
          </p:nvSpPr>
          <p:spPr>
            <a:xfrm>
              <a:off x="1133692" y="1610804"/>
              <a:ext cx="108000" cy="108000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0" name="橢圓 109"/>
            <p:cNvSpPr/>
            <p:nvPr/>
          </p:nvSpPr>
          <p:spPr>
            <a:xfrm>
              <a:off x="341536" y="2636912"/>
              <a:ext cx="108000" cy="108000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1" name="橢圓 110"/>
            <p:cNvSpPr/>
            <p:nvPr/>
          </p:nvSpPr>
          <p:spPr>
            <a:xfrm>
              <a:off x="3491881" y="1372047"/>
              <a:ext cx="108000" cy="108000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2" name="橢圓 111"/>
            <p:cNvSpPr/>
            <p:nvPr/>
          </p:nvSpPr>
          <p:spPr>
            <a:xfrm>
              <a:off x="593564" y="2870944"/>
              <a:ext cx="108000" cy="108000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3" name="橢圓 112"/>
            <p:cNvSpPr/>
            <p:nvPr/>
          </p:nvSpPr>
          <p:spPr>
            <a:xfrm>
              <a:off x="827584" y="2618914"/>
              <a:ext cx="108000" cy="108000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4" name="橢圓 113"/>
            <p:cNvSpPr/>
            <p:nvPr/>
          </p:nvSpPr>
          <p:spPr>
            <a:xfrm>
              <a:off x="593564" y="2366888"/>
              <a:ext cx="108000" cy="108000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5" name="橢圓 114"/>
            <p:cNvSpPr/>
            <p:nvPr/>
          </p:nvSpPr>
          <p:spPr>
            <a:xfrm>
              <a:off x="3725912" y="1609284"/>
              <a:ext cx="108000" cy="108000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6" name="橢圓 115"/>
            <p:cNvSpPr/>
            <p:nvPr/>
          </p:nvSpPr>
          <p:spPr>
            <a:xfrm>
              <a:off x="3498622" y="1862832"/>
              <a:ext cx="108000" cy="108000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7" name="橢圓 116"/>
            <p:cNvSpPr/>
            <p:nvPr/>
          </p:nvSpPr>
          <p:spPr>
            <a:xfrm>
              <a:off x="2365716" y="2636912"/>
              <a:ext cx="108000" cy="108000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8" name="橢圓 117"/>
            <p:cNvSpPr/>
            <p:nvPr/>
          </p:nvSpPr>
          <p:spPr>
            <a:xfrm>
              <a:off x="2843808" y="2636912"/>
              <a:ext cx="108000" cy="108000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9" name="橢圓 118"/>
            <p:cNvSpPr/>
            <p:nvPr/>
          </p:nvSpPr>
          <p:spPr>
            <a:xfrm>
              <a:off x="341536" y="4933291"/>
              <a:ext cx="108000" cy="108000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0" name="橢圓 119"/>
            <p:cNvSpPr/>
            <p:nvPr/>
          </p:nvSpPr>
          <p:spPr>
            <a:xfrm>
              <a:off x="827584" y="4923170"/>
              <a:ext cx="108000" cy="108000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1" name="橢圓 120"/>
            <p:cNvSpPr/>
            <p:nvPr/>
          </p:nvSpPr>
          <p:spPr>
            <a:xfrm>
              <a:off x="4878040" y="2960960"/>
              <a:ext cx="108000" cy="108000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2" name="橢圓 121"/>
            <p:cNvSpPr/>
            <p:nvPr/>
          </p:nvSpPr>
          <p:spPr>
            <a:xfrm>
              <a:off x="2627784" y="2871713"/>
              <a:ext cx="108000" cy="108000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3" name="橢圓 122"/>
            <p:cNvSpPr/>
            <p:nvPr/>
          </p:nvSpPr>
          <p:spPr>
            <a:xfrm>
              <a:off x="588628" y="4671144"/>
              <a:ext cx="108000" cy="108000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4" name="橢圓 123"/>
            <p:cNvSpPr/>
            <p:nvPr/>
          </p:nvSpPr>
          <p:spPr>
            <a:xfrm>
              <a:off x="588628" y="5175200"/>
              <a:ext cx="108000" cy="108000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5" name="橢圓 124"/>
            <p:cNvSpPr/>
            <p:nvPr/>
          </p:nvSpPr>
          <p:spPr>
            <a:xfrm>
              <a:off x="1637680" y="3915060"/>
              <a:ext cx="108000" cy="108000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6" name="橢圓 125"/>
            <p:cNvSpPr/>
            <p:nvPr/>
          </p:nvSpPr>
          <p:spPr>
            <a:xfrm>
              <a:off x="2627784" y="2348880"/>
              <a:ext cx="108000" cy="108000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7" name="橢圓 126"/>
            <p:cNvSpPr/>
            <p:nvPr/>
          </p:nvSpPr>
          <p:spPr>
            <a:xfrm>
              <a:off x="2627784" y="4671144"/>
              <a:ext cx="108000" cy="108000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8" name="橢圓 127"/>
            <p:cNvSpPr/>
            <p:nvPr/>
          </p:nvSpPr>
          <p:spPr>
            <a:xfrm>
              <a:off x="1403648" y="4149080"/>
              <a:ext cx="108000" cy="108000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9" name="橢圓 128"/>
            <p:cNvSpPr/>
            <p:nvPr/>
          </p:nvSpPr>
          <p:spPr>
            <a:xfrm>
              <a:off x="1385652" y="3663032"/>
              <a:ext cx="108000" cy="108000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0" name="橢圓 129"/>
            <p:cNvSpPr/>
            <p:nvPr/>
          </p:nvSpPr>
          <p:spPr>
            <a:xfrm>
              <a:off x="2862000" y="4941168"/>
              <a:ext cx="108000" cy="108000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1" name="橢圓 130"/>
            <p:cNvSpPr/>
            <p:nvPr/>
          </p:nvSpPr>
          <p:spPr>
            <a:xfrm>
              <a:off x="2339764" y="4936441"/>
              <a:ext cx="108000" cy="108000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2" name="橢圓 131"/>
            <p:cNvSpPr/>
            <p:nvPr/>
          </p:nvSpPr>
          <p:spPr>
            <a:xfrm>
              <a:off x="1133624" y="3918806"/>
              <a:ext cx="108000" cy="108000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3" name="橢圓 132"/>
            <p:cNvSpPr/>
            <p:nvPr/>
          </p:nvSpPr>
          <p:spPr>
            <a:xfrm>
              <a:off x="3725751" y="3922552"/>
              <a:ext cx="108000" cy="108000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4" name="橢圓 133"/>
            <p:cNvSpPr/>
            <p:nvPr/>
          </p:nvSpPr>
          <p:spPr>
            <a:xfrm>
              <a:off x="3221856" y="3918806"/>
              <a:ext cx="108000" cy="108000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5" name="橢圓 134"/>
            <p:cNvSpPr/>
            <p:nvPr/>
          </p:nvSpPr>
          <p:spPr>
            <a:xfrm>
              <a:off x="2629430" y="5178946"/>
              <a:ext cx="108000" cy="108000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6" name="橢圓 135"/>
            <p:cNvSpPr/>
            <p:nvPr/>
          </p:nvSpPr>
          <p:spPr>
            <a:xfrm>
              <a:off x="3464914" y="4161313"/>
              <a:ext cx="108000" cy="108000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7" name="橢圓 136"/>
            <p:cNvSpPr/>
            <p:nvPr/>
          </p:nvSpPr>
          <p:spPr>
            <a:xfrm>
              <a:off x="3464914" y="3663032"/>
              <a:ext cx="108000" cy="108000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8" name="橢圓 137"/>
            <p:cNvSpPr/>
            <p:nvPr/>
          </p:nvSpPr>
          <p:spPr>
            <a:xfrm>
              <a:off x="7615113" y="5265216"/>
              <a:ext cx="108000" cy="108000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9" name="橢圓 138"/>
            <p:cNvSpPr/>
            <p:nvPr/>
          </p:nvSpPr>
          <p:spPr>
            <a:xfrm>
              <a:off x="7110288" y="5265216"/>
              <a:ext cx="108000" cy="108000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0" name="橢圓 139"/>
            <p:cNvSpPr/>
            <p:nvPr/>
          </p:nvSpPr>
          <p:spPr>
            <a:xfrm>
              <a:off x="5148064" y="5533182"/>
              <a:ext cx="108000" cy="108000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1" name="橢圓 140"/>
            <p:cNvSpPr/>
            <p:nvPr/>
          </p:nvSpPr>
          <p:spPr>
            <a:xfrm>
              <a:off x="8406432" y="1952848"/>
              <a:ext cx="108000" cy="108000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2" name="橢圓 141"/>
            <p:cNvSpPr/>
            <p:nvPr/>
          </p:nvSpPr>
          <p:spPr>
            <a:xfrm>
              <a:off x="7902376" y="1952848"/>
              <a:ext cx="108000" cy="108000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3" name="橢圓 142"/>
            <p:cNvSpPr/>
            <p:nvPr/>
          </p:nvSpPr>
          <p:spPr>
            <a:xfrm>
              <a:off x="5994164" y="1700808"/>
              <a:ext cx="108000" cy="108000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4" name="橢圓 143"/>
            <p:cNvSpPr/>
            <p:nvPr/>
          </p:nvSpPr>
          <p:spPr>
            <a:xfrm>
              <a:off x="6012160" y="2213879"/>
              <a:ext cx="108000" cy="108000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5" name="橢圓 144"/>
            <p:cNvSpPr/>
            <p:nvPr/>
          </p:nvSpPr>
          <p:spPr>
            <a:xfrm>
              <a:off x="5382096" y="2960960"/>
              <a:ext cx="108000" cy="108000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6" name="橢圓 145"/>
            <p:cNvSpPr/>
            <p:nvPr/>
          </p:nvSpPr>
          <p:spPr>
            <a:xfrm>
              <a:off x="7362316" y="5516959"/>
              <a:ext cx="108000" cy="108000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7" name="橢圓 146"/>
            <p:cNvSpPr/>
            <p:nvPr/>
          </p:nvSpPr>
          <p:spPr>
            <a:xfrm>
              <a:off x="7362316" y="5044441"/>
              <a:ext cx="108000" cy="108000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8" name="橢圓 147"/>
            <p:cNvSpPr/>
            <p:nvPr/>
          </p:nvSpPr>
          <p:spPr>
            <a:xfrm>
              <a:off x="8154404" y="2229298"/>
              <a:ext cx="108000" cy="108000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9" name="橢圓 148"/>
            <p:cNvSpPr/>
            <p:nvPr/>
          </p:nvSpPr>
          <p:spPr>
            <a:xfrm>
              <a:off x="8154404" y="1700808"/>
              <a:ext cx="108000" cy="108000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0" name="橢圓 149"/>
            <p:cNvSpPr/>
            <p:nvPr/>
          </p:nvSpPr>
          <p:spPr>
            <a:xfrm>
              <a:off x="6246192" y="1952848"/>
              <a:ext cx="108000" cy="108000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1" name="橢圓 150"/>
            <p:cNvSpPr/>
            <p:nvPr/>
          </p:nvSpPr>
          <p:spPr>
            <a:xfrm>
              <a:off x="5742136" y="1952848"/>
              <a:ext cx="108000" cy="108000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2" name="橢圓 151"/>
            <p:cNvSpPr/>
            <p:nvPr/>
          </p:nvSpPr>
          <p:spPr>
            <a:xfrm>
              <a:off x="5130000" y="3237917"/>
              <a:ext cx="108000" cy="108000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3" name="橢圓 152"/>
            <p:cNvSpPr/>
            <p:nvPr/>
          </p:nvSpPr>
          <p:spPr>
            <a:xfrm>
              <a:off x="5130068" y="2725490"/>
              <a:ext cx="108000" cy="108000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4" name="橢圓 153"/>
            <p:cNvSpPr/>
            <p:nvPr/>
          </p:nvSpPr>
          <p:spPr>
            <a:xfrm>
              <a:off x="5382096" y="5265216"/>
              <a:ext cx="108000" cy="108000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5" name="橢圓 154"/>
            <p:cNvSpPr/>
            <p:nvPr/>
          </p:nvSpPr>
          <p:spPr>
            <a:xfrm>
              <a:off x="4872600" y="5265216"/>
              <a:ext cx="108000" cy="108000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6" name="橢圓 155"/>
            <p:cNvSpPr/>
            <p:nvPr/>
          </p:nvSpPr>
          <p:spPr>
            <a:xfrm>
              <a:off x="5148064" y="5041614"/>
              <a:ext cx="108000" cy="108000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7" name="橢圓 156"/>
            <p:cNvSpPr/>
            <p:nvPr/>
          </p:nvSpPr>
          <p:spPr>
            <a:xfrm>
              <a:off x="8177076" y="4517686"/>
              <a:ext cx="108000" cy="108000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8" name="橢圓 157"/>
            <p:cNvSpPr/>
            <p:nvPr/>
          </p:nvSpPr>
          <p:spPr>
            <a:xfrm>
              <a:off x="8172400" y="4023060"/>
              <a:ext cx="108000" cy="108000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9" name="橢圓 158"/>
            <p:cNvSpPr/>
            <p:nvPr/>
          </p:nvSpPr>
          <p:spPr>
            <a:xfrm>
              <a:off x="7364434" y="3228715"/>
              <a:ext cx="108000" cy="108000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0" name="橢圓 159"/>
            <p:cNvSpPr/>
            <p:nvPr/>
          </p:nvSpPr>
          <p:spPr>
            <a:xfrm>
              <a:off x="7364127" y="2726914"/>
              <a:ext cx="108000" cy="108000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1" name="橢圓 160"/>
            <p:cNvSpPr/>
            <p:nvPr/>
          </p:nvSpPr>
          <p:spPr>
            <a:xfrm>
              <a:off x="6246192" y="4269600"/>
              <a:ext cx="108000" cy="108000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2" name="橢圓 161"/>
            <p:cNvSpPr/>
            <p:nvPr/>
          </p:nvSpPr>
          <p:spPr>
            <a:xfrm>
              <a:off x="5749776" y="4269760"/>
              <a:ext cx="108000" cy="108000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3" name="橢圓 162"/>
            <p:cNvSpPr/>
            <p:nvPr/>
          </p:nvSpPr>
          <p:spPr>
            <a:xfrm>
              <a:off x="7902376" y="4274232"/>
              <a:ext cx="108000" cy="108000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4" name="橢圓 163"/>
            <p:cNvSpPr/>
            <p:nvPr/>
          </p:nvSpPr>
          <p:spPr>
            <a:xfrm>
              <a:off x="8388000" y="4274232"/>
              <a:ext cx="108000" cy="108000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5" name="橢圓 164"/>
            <p:cNvSpPr/>
            <p:nvPr/>
          </p:nvSpPr>
          <p:spPr>
            <a:xfrm>
              <a:off x="7602909" y="2978944"/>
              <a:ext cx="108000" cy="108000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6" name="橢圓 165"/>
            <p:cNvSpPr/>
            <p:nvPr/>
          </p:nvSpPr>
          <p:spPr>
            <a:xfrm>
              <a:off x="7110288" y="2977518"/>
              <a:ext cx="108000" cy="108000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7" name="橢圓 166"/>
            <p:cNvSpPr/>
            <p:nvPr/>
          </p:nvSpPr>
          <p:spPr>
            <a:xfrm>
              <a:off x="5994164" y="4530038"/>
              <a:ext cx="108000" cy="108000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8" name="橢圓 167"/>
            <p:cNvSpPr/>
            <p:nvPr/>
          </p:nvSpPr>
          <p:spPr>
            <a:xfrm>
              <a:off x="5994164" y="4026806"/>
              <a:ext cx="108000" cy="108000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69" name="文字方塊 168"/>
          <p:cNvSpPr txBox="1"/>
          <p:nvPr/>
        </p:nvSpPr>
        <p:spPr>
          <a:xfrm>
            <a:off x="4555192" y="1305276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CCC(3)</a:t>
            </a:r>
            <a:endParaRPr lang="zh-TW" altLang="en-US" dirty="0"/>
          </a:p>
        </p:txBody>
      </p:sp>
      <p:sp>
        <p:nvSpPr>
          <p:cNvPr id="170" name="文字方塊 169"/>
          <p:cNvSpPr txBox="1"/>
          <p:nvPr/>
        </p:nvSpPr>
        <p:spPr>
          <a:xfrm>
            <a:off x="6156176" y="4578972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CCC(4)</a:t>
            </a:r>
            <a:endParaRPr lang="zh-TW" altLang="en-US" dirty="0"/>
          </a:p>
        </p:txBody>
      </p:sp>
      <p:sp>
        <p:nvSpPr>
          <p:cNvPr id="171" name="文字方塊 170"/>
          <p:cNvSpPr txBox="1"/>
          <p:nvPr/>
        </p:nvSpPr>
        <p:spPr>
          <a:xfrm>
            <a:off x="2236590" y="6381328"/>
            <a:ext cx="5359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CCC(n) is Cayley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3474762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err="1"/>
              <a:t>Lovasz’s</a:t>
            </a:r>
            <a:r>
              <a:rPr lang="en-US" altLang="zh-TW" dirty="0"/>
              <a:t> type open problem</a:t>
            </a:r>
          </a:p>
          <a:p>
            <a:r>
              <a:rPr lang="en-US" altLang="zh-TW" dirty="0"/>
              <a:t>Almost every </a:t>
            </a:r>
            <a:r>
              <a:rPr lang="en-US" altLang="zh-TW" dirty="0" err="1">
                <a:solidFill>
                  <a:srgbClr val="FF0000"/>
                </a:solidFill>
              </a:rPr>
              <a:t>nonbipartite</a:t>
            </a:r>
            <a:r>
              <a:rPr lang="en-US" altLang="zh-TW" dirty="0"/>
              <a:t> vertex transitive cubic graph is 1-vertex fault tolerant Hamiltonian.</a:t>
            </a:r>
          </a:p>
          <a:p>
            <a:endParaRPr lang="en-US" altLang="zh-TW" dirty="0"/>
          </a:p>
          <a:p>
            <a:r>
              <a:rPr lang="en-US" altLang="zh-TW" dirty="0"/>
              <a:t>I have a bipartite version.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7692075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Honeycomb Disk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8997641"/>
              </p:ext>
            </p:extLst>
          </p:nvPr>
        </p:nvGraphicFramePr>
        <p:xfrm>
          <a:off x="971600" y="3789040"/>
          <a:ext cx="3938250" cy="2744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3" r:id="rId3" imgW="4807440" imgH="3349080" progId="">
                  <p:embed/>
                </p:oleObj>
              </mc:Choice>
              <mc:Fallback>
                <p:oleObj r:id="rId3" imgW="4807440" imgH="3349080" progId="">
                  <p:embed/>
                  <p:pic>
                    <p:nvPicPr>
                      <p:cNvPr id="4" name="物件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3789040"/>
                        <a:ext cx="3938250" cy="27442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5220072" y="4365104"/>
            <a:ext cx="173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Honeycomb disk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3488932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</p:spPr>
        <p:txBody>
          <a:bodyPr>
            <a:normAutofit/>
          </a:bodyPr>
          <a:lstStyle/>
          <a:p>
            <a:pPr algn="just"/>
            <a:r>
              <a:rPr lang="en-US" altLang="zh-TW" sz="2200" dirty="0"/>
              <a:t>Note that there is another important family of graphs called </a:t>
            </a:r>
            <a:r>
              <a:rPr lang="en-US" altLang="zh-TW" sz="2200" dirty="0" err="1">
                <a:solidFill>
                  <a:srgbClr val="FF0000"/>
                </a:solidFill>
              </a:rPr>
              <a:t>hypohamiltonian</a:t>
            </a:r>
            <a:r>
              <a:rPr lang="en-US" altLang="zh-TW" sz="2200" dirty="0">
                <a:solidFill>
                  <a:srgbClr val="FF0000"/>
                </a:solidFill>
              </a:rPr>
              <a:t> graphs. </a:t>
            </a:r>
            <a:r>
              <a:rPr lang="en-US" altLang="zh-TW" sz="2200" dirty="0"/>
              <a:t>Any graph in this family of graphs is not Hamiltonian but, in the graph obtained by deletion, any vertex is Hamiltonian. For example, the </a:t>
            </a:r>
            <a:r>
              <a:rPr lang="en-US" altLang="zh-TW" sz="2200" dirty="0">
                <a:solidFill>
                  <a:srgbClr val="FF0000"/>
                </a:solidFill>
              </a:rPr>
              <a:t>Petersen graph </a:t>
            </a:r>
            <a:r>
              <a:rPr lang="en-US" altLang="zh-TW" sz="2200" dirty="0"/>
              <a:t>is the smallest of </a:t>
            </a:r>
            <a:r>
              <a:rPr lang="en-US" altLang="zh-TW" sz="2200" dirty="0" err="1"/>
              <a:t>hypohamiltonian</a:t>
            </a:r>
            <a:r>
              <a:rPr lang="en-US" altLang="zh-TW" sz="2200" dirty="0"/>
              <a:t> graphs. Readers can refer to the references for more for more </a:t>
            </a:r>
            <a:r>
              <a:rPr lang="en-US" altLang="zh-TW" sz="2200" dirty="0" err="1"/>
              <a:t>hypohamiltonian</a:t>
            </a:r>
            <a:r>
              <a:rPr lang="en-US" altLang="zh-TW" sz="2200" dirty="0"/>
              <a:t> graphs [4].</a:t>
            </a:r>
          </a:p>
          <a:p>
            <a:pPr algn="just"/>
            <a:endParaRPr lang="en-US" altLang="zh-TW" sz="2200" dirty="0"/>
          </a:p>
          <a:p>
            <a:pPr algn="just"/>
            <a:r>
              <a:rPr lang="en-US" altLang="zh-TW" sz="2200" dirty="0">
                <a:solidFill>
                  <a:schemeClr val="tx2"/>
                </a:solidFill>
              </a:rPr>
              <a:t>So, Peterson graph is not Hamiltonian.  However, the deletion of any vertex is Hamiltonian.</a:t>
            </a:r>
            <a:endParaRPr lang="zh-TW" altLang="en-US" sz="2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8088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altLang="zh-TW" sz="2400" b="1" i="1" dirty="0"/>
              <a:t>References:</a:t>
            </a:r>
            <a:endParaRPr lang="zh-TW" altLang="zh-TW" sz="2400" dirty="0"/>
          </a:p>
          <a:p>
            <a:pPr marL="457200" indent="-457200" algn="just">
              <a:buFont typeface="+mj-lt"/>
              <a:buAutoNum type="arabicPeriod"/>
            </a:pPr>
            <a:r>
              <a:rPr lang="en-US" altLang="zh-TW" sz="2000" dirty="0"/>
              <a:t>M. Albert, R.E.L. </a:t>
            </a:r>
            <a:r>
              <a:rPr lang="en-US" altLang="zh-TW" sz="2000" dirty="0" err="1"/>
              <a:t>Aldread</a:t>
            </a:r>
            <a:r>
              <a:rPr lang="en-US" altLang="zh-TW" sz="2000" dirty="0"/>
              <a:t>, D. Holton, J. Sheehan, On 3*-connected graphs, Aust. J. </a:t>
            </a:r>
            <a:r>
              <a:rPr lang="en-US" altLang="zh-TW" sz="2000" dirty="0" err="1"/>
              <a:t>Combin</a:t>
            </a:r>
            <a:r>
              <a:rPr lang="en-US" altLang="zh-TW" sz="2000" dirty="0"/>
              <a:t>. 24 (2001) 193–207.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en-US" altLang="zh-TW" sz="2000" dirty="0" err="1"/>
              <a:t>Harary</a:t>
            </a:r>
            <a:r>
              <a:rPr lang="en-US" altLang="zh-TW" sz="2000" dirty="0"/>
              <a:t>, F. and Hayes, J.P., Edge fault tolerance in graphs, Networks, 23, 135, 1993.</a:t>
            </a:r>
            <a:endParaRPr lang="zh-TW" altLang="zh-TW" sz="2000" dirty="0"/>
          </a:p>
          <a:p>
            <a:pPr marL="457200" lvl="0" indent="-457200" algn="just">
              <a:buFont typeface="+mj-lt"/>
              <a:buAutoNum type="arabicPeriod"/>
            </a:pPr>
            <a:r>
              <a:rPr lang="en-US" altLang="zh-TW" sz="2000" dirty="0" err="1"/>
              <a:t>Harary</a:t>
            </a:r>
            <a:r>
              <a:rPr lang="en-US" altLang="zh-TW" sz="2000" dirty="0"/>
              <a:t>, F. and Hayes, J.P., Node fault tolerance in graphs, Networks, 27, 19, 1996. </a:t>
            </a:r>
            <a:endParaRPr lang="zh-TW" altLang="zh-TW" sz="2000" dirty="0"/>
          </a:p>
          <a:p>
            <a:pPr marL="457200" lvl="0" indent="-457200" algn="just">
              <a:buFont typeface="+mj-lt"/>
              <a:buAutoNum type="arabicPeriod"/>
            </a:pPr>
            <a:r>
              <a:rPr lang="en-US" altLang="zh-TW" sz="2000" dirty="0"/>
              <a:t>Holton, D. A. and Sheehan J., The Petersen Graph, Australian Mathematical Society Lecture Series, 1993.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en-US" altLang="zh-TW" sz="2000" dirty="0"/>
              <a:t>Hsu, L.H. and Lin, C.K., Graph Theory and Interconnection Networks, CRC Press, 2008.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en-US" altLang="zh-TW" sz="2000" dirty="0"/>
              <a:t>Hsu L.H. , Ho T.Y. , Ho Y.H. , </a:t>
            </a:r>
            <a:r>
              <a:rPr lang="en-US" altLang="zh-TW" sz="2000" dirty="0" err="1"/>
              <a:t>Tsay</a:t>
            </a:r>
            <a:r>
              <a:rPr lang="en-US" altLang="zh-TW" sz="2000" dirty="0"/>
              <a:t> C.W. (2014), “Cycles in cube-connected cycles graphs”, Discrete Applied Mathematics, Vol. 167, 163–171.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altLang="zh-TW" sz="2000" dirty="0"/>
              <a:t>Hung, C.N., Hsu, L.H., and Sung, T.Y., Christmas tree: A versatile 1-fault-tolerant design for token rings, </a:t>
            </a:r>
            <a:r>
              <a:rPr lang="en-US" altLang="zh-TW" sz="2000" i="1" dirty="0"/>
              <a:t>Information Processing Letters</a:t>
            </a:r>
            <a:r>
              <a:rPr lang="en-US" altLang="zh-TW" sz="2000" dirty="0"/>
              <a:t>, 72, 55, 1999.</a:t>
            </a:r>
            <a:endParaRPr lang="zh-TW" altLang="zh-TW" sz="2000" dirty="0"/>
          </a:p>
          <a:p>
            <a:pPr marL="0" lvl="0" indent="0" algn="just">
              <a:buNone/>
            </a:pPr>
            <a:endParaRPr lang="en-US" altLang="zh-TW" sz="2000" dirty="0"/>
          </a:p>
          <a:p>
            <a:pPr marL="457200" lvl="0" indent="-457200">
              <a:buFont typeface="+mj-lt"/>
              <a:buAutoNum type="arabicPeriod"/>
            </a:pPr>
            <a:endParaRPr lang="zh-TW" altLang="zh-TW" sz="18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pPr marL="457200" lvl="0" indent="-457200">
              <a:buFont typeface="+mj-lt"/>
              <a:buAutoNum type="arabicPeriod"/>
            </a:pPr>
            <a:endParaRPr lang="en-US" altLang="zh-TW" sz="2400" dirty="0"/>
          </a:p>
          <a:p>
            <a:pPr algn="just"/>
            <a:endParaRPr lang="zh-TW" altLang="en-US" sz="2200" dirty="0"/>
          </a:p>
        </p:txBody>
      </p:sp>
    </p:spTree>
    <p:extLst>
      <p:ext uri="{BB962C8B-B14F-4D97-AF65-F5344CB8AC3E}">
        <p14:creationId xmlns:p14="http://schemas.microsoft.com/office/powerpoint/2010/main" val="308063579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 fontScale="47500" lnSpcReduction="20000"/>
          </a:bodyPr>
          <a:lstStyle/>
          <a:p>
            <a:pPr marL="457200" lvl="0" indent="-457200" algn="just">
              <a:buFont typeface="+mj-lt"/>
              <a:buAutoNum type="arabicPeriod" startAt="8"/>
            </a:pPr>
            <a:r>
              <a:rPr lang="en-US" altLang="zh-TW" sz="4500" dirty="0"/>
              <a:t>Kao, S.S., Hsu, K.M., and Hsu, L.H., Cubic planar </a:t>
            </a:r>
            <a:r>
              <a:rPr lang="en-US" altLang="zh-TW" sz="4500" dirty="0" err="1"/>
              <a:t>hamiltonian</a:t>
            </a:r>
            <a:r>
              <a:rPr lang="en-US" altLang="zh-TW" sz="4500" dirty="0"/>
              <a:t> graphs of various types," </a:t>
            </a:r>
            <a:r>
              <a:rPr lang="en-US" altLang="zh-TW" sz="4500" i="1" dirty="0"/>
              <a:t>Discrete Mathematics</a:t>
            </a:r>
            <a:r>
              <a:rPr lang="en-US" altLang="zh-TW" sz="4500" dirty="0"/>
              <a:t>, 306, 1364, 2006. </a:t>
            </a:r>
          </a:p>
          <a:p>
            <a:pPr marL="457200" indent="-457200" algn="just">
              <a:buFont typeface="+mj-lt"/>
              <a:buAutoNum type="arabicPeriod" startAt="8"/>
            </a:pPr>
            <a:r>
              <a:rPr lang="en-US" altLang="zh-TW" sz="4800" dirty="0"/>
              <a:t>Mai T.C. , Wang J.J., and Hsu L.H., (2008), "Hyper-Hamiltonian generalized Petersen graphs," Computers &amp; Mathematics with Applications , Vol. 55 pp. 2076-2085. </a:t>
            </a:r>
            <a:endParaRPr lang="en-US" altLang="zh-TW" sz="4500" dirty="0"/>
          </a:p>
          <a:p>
            <a:pPr marL="457200" lvl="0" indent="-457200" algn="just">
              <a:buFont typeface="+mj-lt"/>
              <a:buAutoNum type="arabicPeriod" startAt="8"/>
            </a:pPr>
            <a:r>
              <a:rPr lang="en-US" altLang="zh-TW" sz="4500" dirty="0" err="1"/>
              <a:t>Mukhopadhyaya</a:t>
            </a:r>
            <a:r>
              <a:rPr lang="en-US" altLang="zh-TW" sz="4500" dirty="0"/>
              <a:t>, K. and Sinha, B.P., Hamiltonian graphs with minimum number of edges for fault-tolerant topologies, </a:t>
            </a:r>
            <a:r>
              <a:rPr lang="en-US" altLang="zh-TW" sz="4500" i="1" dirty="0"/>
              <a:t>Information Processing Letters</a:t>
            </a:r>
            <a:r>
              <a:rPr lang="en-US" altLang="zh-TW" sz="4500" dirty="0"/>
              <a:t>, 44, 95, 1992.</a:t>
            </a:r>
          </a:p>
          <a:p>
            <a:pPr marL="457200" lvl="0" indent="-457200" algn="just">
              <a:buFont typeface="+mj-lt"/>
              <a:buAutoNum type="arabicPeriod" startAt="8"/>
            </a:pPr>
            <a:r>
              <a:rPr lang="en-US" altLang="zh-TW" sz="4500" dirty="0" err="1"/>
              <a:t>Teng</a:t>
            </a:r>
            <a:r>
              <a:rPr lang="en-US" altLang="zh-TW" sz="4500" dirty="0"/>
              <a:t>, Y.H., Tan J.M., and Hsu L.H. (2005), "Honeycomb Rectangular Disks," Parallel Computing, Vol. 31, pp. 371-388. </a:t>
            </a:r>
          </a:p>
          <a:p>
            <a:pPr marL="457200" lvl="0" indent="-457200" algn="just">
              <a:buFont typeface="+mj-lt"/>
              <a:buAutoNum type="arabicPeriod" startAt="8"/>
            </a:pPr>
            <a:r>
              <a:rPr lang="en-US" altLang="zh-TW" sz="4500" dirty="0"/>
              <a:t>Wang J.J., Hung C.N., and Hsu L.H., Optimal 1-Hamiltonian graphs, </a:t>
            </a:r>
            <a:r>
              <a:rPr lang="en-US" altLang="zh-TW" sz="4500" i="1" dirty="0"/>
              <a:t>Information Processing Letters</a:t>
            </a:r>
            <a:r>
              <a:rPr lang="en-US" altLang="zh-TW" sz="4500" dirty="0"/>
              <a:t>, 65, 157, 1998.</a:t>
            </a:r>
            <a:endParaRPr lang="zh-TW" altLang="zh-TW" sz="4500" dirty="0"/>
          </a:p>
          <a:p>
            <a:pPr marL="457200" lvl="0" indent="-457200" algn="just">
              <a:buFont typeface="+mj-lt"/>
              <a:buAutoNum type="arabicPeriod" startAt="8"/>
            </a:pPr>
            <a:r>
              <a:rPr lang="en-US" altLang="zh-TW" sz="4500" dirty="0"/>
              <a:t>Wang J.J., Hung C.N., Tan J.M., Hsu L.H., and Sung T.Y., Construction schemes for fault-tolerant Hamiltonian graphs, </a:t>
            </a:r>
            <a:r>
              <a:rPr lang="en-US" altLang="zh-TW" sz="4500" i="1" dirty="0"/>
              <a:t>Networks</a:t>
            </a:r>
            <a:r>
              <a:rPr lang="en-US" altLang="zh-TW" sz="4500" dirty="0"/>
              <a:t>, 35, 233, 2000.</a:t>
            </a:r>
          </a:p>
          <a:p>
            <a:pPr marL="457200" lvl="0" indent="-457200" algn="just">
              <a:buFont typeface="+mj-lt"/>
              <a:buAutoNum type="arabicPeriod" startAt="8"/>
            </a:pPr>
            <a:r>
              <a:rPr lang="en-US" altLang="zh-TW" sz="4500" dirty="0"/>
              <a:t>Wang J.J, Sung T.Y., and Hsu L.H. (2001), "A Family of Optimal 1-Hamiltonian Graphs with Diameter O(</a:t>
            </a:r>
            <a:r>
              <a:rPr lang="en-US" altLang="zh-TW" sz="4500" dirty="0" err="1"/>
              <a:t>logn</a:t>
            </a:r>
            <a:r>
              <a:rPr lang="en-US" altLang="zh-TW" sz="4500" dirty="0"/>
              <a:t>)," </a:t>
            </a:r>
            <a:r>
              <a:rPr lang="en-US" altLang="zh-TW" sz="4500" i="1" dirty="0"/>
              <a:t>Journal of Information Science and Engineering </a:t>
            </a:r>
            <a:r>
              <a:rPr lang="en-US" altLang="zh-TW" sz="4500" dirty="0"/>
              <a:t>, Vol. 17, pp.535-548. </a:t>
            </a:r>
          </a:p>
          <a:p>
            <a:endParaRPr lang="zh-TW" altLang="en-US" dirty="0"/>
          </a:p>
          <a:p>
            <a:pPr marL="457200" lvl="0" indent="-457200">
              <a:buFont typeface="+mj-lt"/>
              <a:buAutoNum type="arabicPeriod"/>
            </a:pPr>
            <a:endParaRPr lang="zh-TW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2803529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09756"/>
            <a:ext cx="4032448" cy="3410960"/>
          </a:xfrm>
        </p:spPr>
      </p:pic>
      <p:sp>
        <p:nvSpPr>
          <p:cNvPr id="5" name="矩形 4"/>
          <p:cNvSpPr/>
          <p:nvPr/>
        </p:nvSpPr>
        <p:spPr>
          <a:xfrm>
            <a:off x="683568" y="4581128"/>
            <a:ext cx="65527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i="1" dirty="0">
                <a:hlinkClick r:id="rId3" tooltip="Bill Gates"/>
              </a:rPr>
              <a:t>Gates, W.</a:t>
            </a:r>
            <a:r>
              <a:rPr lang="en-US" altLang="zh-TW" sz="2400" i="1" dirty="0"/>
              <a:t>; </a:t>
            </a:r>
            <a:r>
              <a:rPr lang="en-US" altLang="zh-TW" sz="2400" i="1" dirty="0">
                <a:hlinkClick r:id="rId4" tooltip="Christos Papadimitriou"/>
              </a:rPr>
              <a:t>Papadimitriou, C.</a:t>
            </a:r>
            <a:r>
              <a:rPr lang="en-US" altLang="zh-TW" sz="2400" i="1" dirty="0"/>
              <a:t> (1979). </a:t>
            </a:r>
            <a:r>
              <a:rPr lang="en-US" altLang="zh-TW" sz="2400" i="1" dirty="0">
                <a:hlinkClick r:id="rId5"/>
              </a:rPr>
              <a:t>"Bounds for Sorting by Prefix Reversal"</a:t>
            </a:r>
            <a:r>
              <a:rPr lang="en-US" altLang="zh-TW" sz="2400" i="1" dirty="0"/>
              <a:t> . </a:t>
            </a:r>
            <a:r>
              <a:rPr lang="en-US" altLang="zh-TW" sz="2400" i="1" dirty="0">
                <a:hlinkClick r:id="rId6" tooltip="Discrete Mathematics (journal)"/>
              </a:rPr>
              <a:t>Discrete Mathematics</a:t>
            </a:r>
            <a:r>
              <a:rPr lang="en-US" altLang="zh-TW" sz="2400" i="1" dirty="0"/>
              <a:t>. </a:t>
            </a:r>
            <a:r>
              <a:rPr lang="en-US" altLang="zh-TW" sz="2400" b="1" i="1" dirty="0"/>
              <a:t>27</a:t>
            </a:r>
            <a:r>
              <a:rPr lang="en-US" altLang="zh-TW" sz="2400" i="1" dirty="0"/>
              <a:t>: 47–57.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7391073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Pancake graph P</a:t>
            </a:r>
            <a:r>
              <a:rPr lang="en-US" altLang="zh-TW" baseline="-25000" dirty="0"/>
              <a:t>4</a:t>
            </a:r>
            <a:endParaRPr lang="zh-TW" altLang="en-US" baseline="-25000" dirty="0"/>
          </a:p>
        </p:txBody>
      </p:sp>
      <p:pic>
        <p:nvPicPr>
          <p:cNvPr id="5" name="圖片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20888"/>
            <a:ext cx="4252679" cy="32438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724490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Gates problem:  Diameter of pancake graph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3158242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err="1"/>
              <a:t>P</a:t>
            </a:r>
            <a:r>
              <a:rPr lang="en-US" altLang="zh-TW" baseline="-25000" dirty="0" err="1"/>
              <a:t>n</a:t>
            </a:r>
            <a:r>
              <a:rPr lang="en-US" altLang="zh-TW" dirty="0"/>
              <a:t> is a graph with n! vertices, (n-1) regular.</a:t>
            </a:r>
          </a:p>
          <a:p>
            <a:endParaRPr lang="en-US" altLang="zh-TW" dirty="0"/>
          </a:p>
          <a:p>
            <a:r>
              <a:rPr lang="en-US" altLang="zh-TW" dirty="0"/>
              <a:t>(n-3) fault tolerant Hamiltonian</a:t>
            </a:r>
          </a:p>
          <a:p>
            <a:r>
              <a:rPr lang="en-US" altLang="zh-TW" dirty="0"/>
              <a:t>(n-4) fault tolerant Hamiltonian corrected</a:t>
            </a:r>
          </a:p>
          <a:p>
            <a:endParaRPr lang="en-US" altLang="zh-TW" dirty="0"/>
          </a:p>
          <a:p>
            <a:r>
              <a:rPr lang="en-US" altLang="zh-TW" dirty="0"/>
              <a:t>Prove by induction on both condition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54842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/>
          <p:cNvGrpSpPr/>
          <p:nvPr/>
        </p:nvGrpSpPr>
        <p:grpSpPr>
          <a:xfrm>
            <a:off x="1820566" y="836712"/>
            <a:ext cx="5199706" cy="4824536"/>
            <a:chOff x="1820566" y="836712"/>
            <a:chExt cx="5199706" cy="4824536"/>
          </a:xfrm>
        </p:grpSpPr>
        <p:graphicFrame>
          <p:nvGraphicFramePr>
            <p:cNvPr id="2" name="物件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69386367"/>
                </p:ext>
              </p:extLst>
            </p:nvPr>
          </p:nvGraphicFramePr>
          <p:xfrm>
            <a:off x="1842320" y="836712"/>
            <a:ext cx="5177952" cy="48245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73" r:id="rId3" imgW="5163840" imgH="4812120" progId="">
                    <p:embed/>
                  </p:oleObj>
                </mc:Choice>
                <mc:Fallback>
                  <p:oleObj r:id="rId3" imgW="5163840" imgH="4812120" progId="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42320" y="836712"/>
                          <a:ext cx="5177952" cy="4824536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矩形 5"/>
            <p:cNvSpPr/>
            <p:nvPr/>
          </p:nvSpPr>
          <p:spPr>
            <a:xfrm>
              <a:off x="1820566" y="4788000"/>
              <a:ext cx="936000" cy="8640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1826" y="4581128"/>
              <a:ext cx="576064" cy="810995"/>
            </a:xfrm>
            <a:prstGeom prst="rect">
              <a:avLst/>
            </a:prstGeom>
          </p:spPr>
        </p:pic>
        <p:sp>
          <p:nvSpPr>
            <p:cNvPr id="9" name="手繪多邊形 8"/>
            <p:cNvSpPr/>
            <p:nvPr/>
          </p:nvSpPr>
          <p:spPr>
            <a:xfrm>
              <a:off x="5610225" y="3267075"/>
              <a:ext cx="390525" cy="561975"/>
            </a:xfrm>
            <a:custGeom>
              <a:avLst/>
              <a:gdLst>
                <a:gd name="connsiteX0" fmla="*/ 38100 w 390525"/>
                <a:gd name="connsiteY0" fmla="*/ 28575 h 561975"/>
                <a:gd name="connsiteX1" fmla="*/ 38100 w 390525"/>
                <a:gd name="connsiteY1" fmla="*/ 28575 h 561975"/>
                <a:gd name="connsiteX2" fmla="*/ 9525 w 390525"/>
                <a:gd name="connsiteY2" fmla="*/ 104775 h 561975"/>
                <a:gd name="connsiteX3" fmla="*/ 0 w 390525"/>
                <a:gd name="connsiteY3" fmla="*/ 133350 h 561975"/>
                <a:gd name="connsiteX4" fmla="*/ 9525 w 390525"/>
                <a:gd name="connsiteY4" fmla="*/ 323850 h 561975"/>
                <a:gd name="connsiteX5" fmla="*/ 19050 w 390525"/>
                <a:gd name="connsiteY5" fmla="*/ 352425 h 561975"/>
                <a:gd name="connsiteX6" fmla="*/ 38100 w 390525"/>
                <a:gd name="connsiteY6" fmla="*/ 381000 h 561975"/>
                <a:gd name="connsiteX7" fmla="*/ 47625 w 390525"/>
                <a:gd name="connsiteY7" fmla="*/ 438150 h 561975"/>
                <a:gd name="connsiteX8" fmla="*/ 66675 w 390525"/>
                <a:gd name="connsiteY8" fmla="*/ 466725 h 561975"/>
                <a:gd name="connsiteX9" fmla="*/ 57150 w 390525"/>
                <a:gd name="connsiteY9" fmla="*/ 523875 h 561975"/>
                <a:gd name="connsiteX10" fmla="*/ 95250 w 390525"/>
                <a:gd name="connsiteY10" fmla="*/ 542925 h 561975"/>
                <a:gd name="connsiteX11" fmla="*/ 276225 w 390525"/>
                <a:gd name="connsiteY11" fmla="*/ 561975 h 561975"/>
                <a:gd name="connsiteX12" fmla="*/ 381000 w 390525"/>
                <a:gd name="connsiteY12" fmla="*/ 523875 h 561975"/>
                <a:gd name="connsiteX13" fmla="*/ 390525 w 390525"/>
                <a:gd name="connsiteY13" fmla="*/ 495300 h 561975"/>
                <a:gd name="connsiteX14" fmla="*/ 371475 w 390525"/>
                <a:gd name="connsiteY14" fmla="*/ 152400 h 561975"/>
                <a:gd name="connsiteX15" fmla="*/ 361950 w 390525"/>
                <a:gd name="connsiteY15" fmla="*/ 123825 h 561975"/>
                <a:gd name="connsiteX16" fmla="*/ 295275 w 390525"/>
                <a:gd name="connsiteY16" fmla="*/ 19050 h 561975"/>
                <a:gd name="connsiteX17" fmla="*/ 238125 w 390525"/>
                <a:gd name="connsiteY17" fmla="*/ 0 h 561975"/>
                <a:gd name="connsiteX18" fmla="*/ 66675 w 390525"/>
                <a:gd name="connsiteY18" fmla="*/ 28575 h 561975"/>
                <a:gd name="connsiteX19" fmla="*/ 38100 w 390525"/>
                <a:gd name="connsiteY19" fmla="*/ 2857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90525" h="561975">
                  <a:moveTo>
                    <a:pt x="38100" y="28575"/>
                  </a:moveTo>
                  <a:lnTo>
                    <a:pt x="38100" y="28575"/>
                  </a:lnTo>
                  <a:cubicBezTo>
                    <a:pt x="28575" y="53975"/>
                    <a:pt x="18796" y="79281"/>
                    <a:pt x="9525" y="104775"/>
                  </a:cubicBezTo>
                  <a:cubicBezTo>
                    <a:pt x="6094" y="114211"/>
                    <a:pt x="0" y="123310"/>
                    <a:pt x="0" y="133350"/>
                  </a:cubicBezTo>
                  <a:cubicBezTo>
                    <a:pt x="0" y="196929"/>
                    <a:pt x="4017" y="260510"/>
                    <a:pt x="9525" y="323850"/>
                  </a:cubicBezTo>
                  <a:cubicBezTo>
                    <a:pt x="10395" y="333852"/>
                    <a:pt x="14560" y="343445"/>
                    <a:pt x="19050" y="352425"/>
                  </a:cubicBezTo>
                  <a:cubicBezTo>
                    <a:pt x="24170" y="362664"/>
                    <a:pt x="31750" y="371475"/>
                    <a:pt x="38100" y="381000"/>
                  </a:cubicBezTo>
                  <a:cubicBezTo>
                    <a:pt x="41275" y="400050"/>
                    <a:pt x="41518" y="419828"/>
                    <a:pt x="47625" y="438150"/>
                  </a:cubicBezTo>
                  <a:cubicBezTo>
                    <a:pt x="51245" y="449010"/>
                    <a:pt x="65411" y="455347"/>
                    <a:pt x="66675" y="466725"/>
                  </a:cubicBezTo>
                  <a:cubicBezTo>
                    <a:pt x="68808" y="485920"/>
                    <a:pt x="60325" y="504825"/>
                    <a:pt x="57150" y="523875"/>
                  </a:cubicBezTo>
                  <a:cubicBezTo>
                    <a:pt x="69850" y="530225"/>
                    <a:pt x="81955" y="537939"/>
                    <a:pt x="95250" y="542925"/>
                  </a:cubicBezTo>
                  <a:cubicBezTo>
                    <a:pt x="145437" y="561745"/>
                    <a:pt x="245052" y="559897"/>
                    <a:pt x="276225" y="561975"/>
                  </a:cubicBezTo>
                  <a:cubicBezTo>
                    <a:pt x="333538" y="554811"/>
                    <a:pt x="351298" y="568429"/>
                    <a:pt x="381000" y="523875"/>
                  </a:cubicBezTo>
                  <a:cubicBezTo>
                    <a:pt x="386569" y="515521"/>
                    <a:pt x="387350" y="504825"/>
                    <a:pt x="390525" y="495300"/>
                  </a:cubicBezTo>
                  <a:cubicBezTo>
                    <a:pt x="387669" y="409634"/>
                    <a:pt x="395186" y="259098"/>
                    <a:pt x="371475" y="152400"/>
                  </a:cubicBezTo>
                  <a:cubicBezTo>
                    <a:pt x="369297" y="142599"/>
                    <a:pt x="365125" y="133350"/>
                    <a:pt x="361950" y="123825"/>
                  </a:cubicBezTo>
                  <a:cubicBezTo>
                    <a:pt x="352905" y="60510"/>
                    <a:pt x="367314" y="43063"/>
                    <a:pt x="295275" y="19050"/>
                  </a:cubicBezTo>
                  <a:lnTo>
                    <a:pt x="238125" y="0"/>
                  </a:lnTo>
                  <a:cubicBezTo>
                    <a:pt x="135597" y="6835"/>
                    <a:pt x="122548" y="-16123"/>
                    <a:pt x="66675" y="28575"/>
                  </a:cubicBezTo>
                  <a:cubicBezTo>
                    <a:pt x="59663" y="34185"/>
                    <a:pt x="42862" y="28575"/>
                    <a:pt x="38100" y="285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0545" y="3140968"/>
              <a:ext cx="689884" cy="6480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630225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TW" dirty="0"/>
              <a:t>How about other graphs</a:t>
            </a:r>
          </a:p>
          <a:p>
            <a:r>
              <a:rPr lang="en-US" altLang="zh-TW" dirty="0"/>
              <a:t>Cayley graphs</a:t>
            </a:r>
          </a:p>
          <a:p>
            <a:r>
              <a:rPr lang="en-US" altLang="zh-TW" dirty="0"/>
              <a:t>Vertex transitive graphs</a:t>
            </a:r>
          </a:p>
          <a:p>
            <a:r>
              <a:rPr lang="en-US" altLang="zh-TW" dirty="0" err="1"/>
              <a:t>Lovasz</a:t>
            </a:r>
            <a:r>
              <a:rPr lang="en-US" altLang="zh-TW" dirty="0"/>
              <a:t> type open problem</a:t>
            </a:r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Remark:  even shorter diameter (variation pancake graph)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058558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14196</TotalTime>
  <Words>3149</Words>
  <Application>Microsoft Office PowerPoint</Application>
  <PresentationFormat>如螢幕大小 (4:3)</PresentationFormat>
  <Paragraphs>241</Paragraphs>
  <Slides>90</Slides>
  <Notes>4</Notes>
  <HiddenSlides>0</HiddenSlides>
  <MMClips>0</MMClips>
  <ScaleCrop>false</ScaleCrop>
  <HeadingPairs>
    <vt:vector size="8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4</vt:i4>
      </vt:variant>
      <vt:variant>
        <vt:lpstr>投影片標題</vt:lpstr>
      </vt:variant>
      <vt:variant>
        <vt:i4>90</vt:i4>
      </vt:variant>
    </vt:vector>
  </HeadingPairs>
  <TitlesOfParts>
    <vt:vector size="100" baseType="lpstr">
      <vt:lpstr>新細明體</vt:lpstr>
      <vt:lpstr>Arial</vt:lpstr>
      <vt:lpstr>Calibri</vt:lpstr>
      <vt:lpstr>Times New Roman</vt:lpstr>
      <vt:lpstr>Verdana</vt:lpstr>
      <vt:lpstr>Office 佈景主題</vt:lpstr>
      <vt:lpstr>VISIO</vt:lpstr>
      <vt:lpstr>Microsoft</vt:lpstr>
      <vt:lpstr>Visio</vt:lpstr>
      <vt:lpstr>Visio.Drawing.6</vt:lpstr>
      <vt:lpstr>Chapter 4: Fault Tolerant Hamiltonian Graphs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Suggested Reading and Possible Future Directions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Earth family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Honeycomb Disk</vt:lpstr>
      <vt:lpstr>PowerPoint 簡報</vt:lpstr>
      <vt:lpstr>PowerPoint 簡報</vt:lpstr>
      <vt:lpstr>PowerPoint 簡報</vt:lpstr>
      <vt:lpstr>PowerPoint 簡報</vt:lpstr>
      <vt:lpstr>Pancake graph P4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4: Fault Tolerant Hamiltonian Graphs</dc:title>
  <dc:creator>noline01</dc:creator>
  <cp:lastModifiedBy>user</cp:lastModifiedBy>
  <cp:revision>146</cp:revision>
  <cp:lastPrinted>2016-02-25T11:36:37Z</cp:lastPrinted>
  <dcterms:created xsi:type="dcterms:W3CDTF">2015-01-24T03:53:51Z</dcterms:created>
  <dcterms:modified xsi:type="dcterms:W3CDTF">2016-08-18T01:35:21Z</dcterms:modified>
</cp:coreProperties>
</file>